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Default Extension="docx" ContentType="application/vnd.openxmlformats-officedocument.wordprocessingml.document"/>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57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19DF4E-BC74-48FD-91F5-75DA649AD85A}" type="datetimeFigureOut">
              <a:rPr lang="en-US" smtClean="0"/>
              <a:pPr/>
              <a:t>24-Mar-16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D8CF7-9E31-4CA5-8D7B-A15940A170F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400" cy="276999"/>
          </a:xfrm>
        </p:spPr>
        <p:txBody>
          <a:bodyPr>
            <a:sp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319213" y="877888"/>
            <a:ext cx="4219575" cy="316547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400" cy="276999"/>
          </a:xfrm>
        </p:spPr>
        <p:txBody>
          <a:bodyPr>
            <a:spAutoFit/>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400" cy="276999"/>
          </a:xfrm>
        </p:spPr>
        <p:txBody>
          <a:bodyPr>
            <a:spAutoFit/>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400" cy="276999"/>
          </a:xfrm>
        </p:spPr>
        <p:txBody>
          <a:bodyPr>
            <a:spAutoFit/>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400" cy="276999"/>
          </a:xfrm>
        </p:spPr>
        <p:txBody>
          <a:bodyPr>
            <a:spAutoFit/>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400" cy="276999"/>
          </a:xfrm>
        </p:spPr>
        <p:txBody>
          <a:bodyPr>
            <a:spAutoFit/>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1005" y="878422"/>
            <a:ext cx="4475990" cy="316476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2086294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91005" y="878422"/>
            <a:ext cx="4475990" cy="316476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24-Mar-16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24-Mar-16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24-Mar-16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24-Mar-16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24-Mar-16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24-Mar-16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24-Mar-16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24-Mar-16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jenkins-ci.org/"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hyperlink" Target="http://searchsoa.techtarget.com/definition/Java" TargetMode="External"/><Relationship Id="rId4" Type="http://schemas.openxmlformats.org/officeDocument/2006/relationships/hyperlink" Target="http://searchsoftwarequality.techtarget.com/definition/continuous-integration" TargetMode="Externa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package" Target="../embeddings/Microsoft_Office_Word_Document2.docx"/></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package" Target="../embeddings/Microsoft_Office_Word_Document3.docx"/><Relationship Id="rId4" Type="http://schemas.openxmlformats.org/officeDocument/2006/relationships/hyperlink" Target="https://git-scm.com/"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mailto:test@192.168.3.1"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www.webopedia.com/TERM/E/execute.html" TargetMode="External"/><Relationship Id="rId3" Type="http://schemas.openxmlformats.org/officeDocument/2006/relationships/hyperlink" Target="http://www.webopedia.com/TERM/D/device.html" TargetMode="External"/><Relationship Id="rId7" Type="http://schemas.openxmlformats.org/officeDocument/2006/relationships/hyperlink" Target="http://www.webopedia.com/TERM/O/operating_system.html" TargetMode="External"/><Relationship Id="rId2" Type="http://schemas.openxmlformats.org/officeDocument/2006/relationships/hyperlink" Target="http://www.webopedia.com/TERM/V/virtual.html" TargetMode="External"/><Relationship Id="rId1" Type="http://schemas.openxmlformats.org/officeDocument/2006/relationships/slideLayout" Target="../slideLayouts/slideLayout7.xml"/><Relationship Id="rId6" Type="http://schemas.openxmlformats.org/officeDocument/2006/relationships/hyperlink" Target="http://www.webopedia.com/TERM/N/network.html" TargetMode="External"/><Relationship Id="rId5" Type="http://schemas.openxmlformats.org/officeDocument/2006/relationships/hyperlink" Target="http://www.webopedia.com/TERM/S/storage_device.html" TargetMode="External"/><Relationship Id="rId4" Type="http://schemas.openxmlformats.org/officeDocument/2006/relationships/hyperlink" Target="http://www.webopedia.com/TERM/S/server.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package" Target="../embeddings/Microsoft_Office_Word_Document1.docx"/><Relationship Id="rId4" Type="http://schemas.openxmlformats.org/officeDocument/2006/relationships/hyperlink" Target="https://git-scm.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mailto:test@192.168.3.1"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hyperlink" Target="http://www.webopedia.com/TERM/E/execute.html" TargetMode="External"/><Relationship Id="rId3" Type="http://schemas.openxmlformats.org/officeDocument/2006/relationships/hyperlink" Target="http://www.webopedia.com/TERM/D/device.html" TargetMode="External"/><Relationship Id="rId7" Type="http://schemas.openxmlformats.org/officeDocument/2006/relationships/hyperlink" Target="http://www.webopedia.com/TERM/O/operating_system.html" TargetMode="External"/><Relationship Id="rId2" Type="http://schemas.openxmlformats.org/officeDocument/2006/relationships/hyperlink" Target="http://www.webopedia.com/TERM/V/virtual.html" TargetMode="External"/><Relationship Id="rId1" Type="http://schemas.openxmlformats.org/officeDocument/2006/relationships/slideLayout" Target="../slideLayouts/slideLayout7.xml"/><Relationship Id="rId6" Type="http://schemas.openxmlformats.org/officeDocument/2006/relationships/hyperlink" Target="http://www.webopedia.com/TERM/N/network.html" TargetMode="External"/><Relationship Id="rId5" Type="http://schemas.openxmlformats.org/officeDocument/2006/relationships/hyperlink" Target="http://www.webopedia.com/TERM/S/storage_device.html" TargetMode="External"/><Relationship Id="rId4" Type="http://schemas.openxmlformats.org/officeDocument/2006/relationships/hyperlink" Target="http://www.webopedia.com/TERM/S/server.html"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hyperlink" Target="http://en.wikipedia.org/wiki/Dependency_hel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hyperlink" Target="http://en.wikipedia.org/wiki/Convention_over_configuration"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80020"/>
            <a:ext cx="7807680" cy="769441"/>
          </a:xfrm>
        </p:spPr>
        <p:txBody>
          <a:bodyPr>
            <a:sp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marL="195934" indent="-326556">
              <a:buNone/>
            </a:pPr>
            <a:r>
              <a:rPr lang="en-US" dirty="0"/>
              <a:t>What is DevOps?</a:t>
            </a:r>
          </a:p>
        </p:txBody>
      </p:sp>
      <p:sp>
        <p:nvSpPr>
          <p:cNvPr id="3" name="Text Placeholder 2"/>
          <p:cNvSpPr txBox="1">
            <a:spLocks noGrp="1"/>
          </p:cNvSpPr>
          <p:nvPr>
            <p:ph type="body" idx="4294967295"/>
          </p:nvPr>
        </p:nvSpPr>
        <p:spPr>
          <a:xfrm>
            <a:off x="148320" y="1908201"/>
            <a:ext cx="8995680" cy="2806922"/>
          </a:xfrm>
        </p:spPr>
        <p:txBody>
          <a:bodyPr wrap="square">
            <a:spAutoFit/>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marL="0" indent="0"/>
            <a:r>
              <a:rPr sz="2200" dirty="0" smtClean="0"/>
              <a:t> </a:t>
            </a:r>
            <a:r>
              <a:rPr sz="2200" dirty="0" err="1" smtClean="0"/>
              <a:t>DevOps</a:t>
            </a:r>
            <a:r>
              <a:rPr sz="2200" dirty="0" smtClean="0"/>
              <a:t> </a:t>
            </a:r>
            <a:r>
              <a:rPr sz="2200" dirty="0"/>
              <a:t>is a practice of collaboration between Dev and Operational Team.</a:t>
            </a:r>
          </a:p>
          <a:p>
            <a:pPr marL="0" indent="0"/>
            <a:r>
              <a:rPr sz="2200" dirty="0" smtClean="0"/>
              <a:t> </a:t>
            </a:r>
            <a:r>
              <a:rPr sz="2200" dirty="0" err="1" smtClean="0"/>
              <a:t>DevOps</a:t>
            </a:r>
            <a:r>
              <a:rPr sz="2200" dirty="0" smtClean="0"/>
              <a:t> </a:t>
            </a:r>
            <a:r>
              <a:rPr sz="2200" dirty="0"/>
              <a:t>integrates developers and operations teams in order to </a:t>
            </a:r>
            <a:r>
              <a:rPr sz="2200" dirty="0" smtClean="0"/>
              <a:t>improve the software delivery process.</a:t>
            </a:r>
            <a:endParaRPr sz="2200" dirty="0"/>
          </a:p>
          <a:p>
            <a:pPr marL="0" indent="0"/>
            <a:r>
              <a:rPr sz="2200" dirty="0" smtClean="0"/>
              <a:t> Collaboration </a:t>
            </a:r>
            <a:r>
              <a:rPr sz="2200" dirty="0"/>
              <a:t>and co-ordination between dev and operational team</a:t>
            </a:r>
          </a:p>
          <a:p>
            <a:pPr marL="0" indent="0"/>
            <a:r>
              <a:rPr sz="2200" dirty="0" smtClean="0"/>
              <a:t> Infrastructure </a:t>
            </a:r>
            <a:r>
              <a:rPr sz="2200" dirty="0"/>
              <a:t>as code</a:t>
            </a:r>
          </a:p>
          <a:p>
            <a:pPr marL="0" indent="0"/>
            <a:r>
              <a:rPr sz="2200" dirty="0" smtClean="0"/>
              <a:t> Controlling </a:t>
            </a:r>
            <a:r>
              <a:rPr sz="2200" dirty="0"/>
              <a:t>and managing your infrastructure</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659054"/>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Introduction</a:t>
            </a:r>
            <a:br>
              <a:rPr lang="en-US" dirty="0"/>
            </a:br>
            <a:endParaRPr lang="en-US" dirty="0"/>
          </a:p>
        </p:txBody>
      </p:sp>
      <p:sp>
        <p:nvSpPr>
          <p:cNvPr id="3" name="Text Placeholder 2"/>
          <p:cNvSpPr txBox="1">
            <a:spLocks noGrp="1"/>
          </p:cNvSpPr>
          <p:nvPr>
            <p:ph type="body" idx="4294967295"/>
          </p:nvPr>
        </p:nvSpPr>
        <p:spPr>
          <a:xfrm>
            <a:off x="1" y="1493437"/>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What is Unix?</a:t>
            </a:r>
          </a:p>
          <a:p>
            <a:pPr lvl="0"/>
            <a:r>
              <a:rPr sz="2200" dirty="0"/>
              <a:t>Types of Unix?</a:t>
            </a:r>
          </a:p>
          <a:p>
            <a:pPr lvl="0"/>
            <a:r>
              <a:rPr sz="2200" dirty="0"/>
              <a:t>The Unix Operating System</a:t>
            </a:r>
          </a:p>
          <a:p>
            <a:pPr lvl="0"/>
            <a:r>
              <a:rPr sz="2200" dirty="0"/>
              <a:t>Files and processes</a:t>
            </a:r>
          </a:p>
          <a:p>
            <a:pPr lvl="0"/>
            <a:r>
              <a:rPr sz="2200" dirty="0"/>
              <a:t>Unix Architecture</a:t>
            </a:r>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747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433616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80019"/>
            <a:ext cx="9161280" cy="1520800"/>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CONTINUOUS INTEGRATION</a:t>
            </a:r>
          </a:p>
        </p:txBody>
      </p:sp>
      <p:sp>
        <p:nvSpPr>
          <p:cNvPr id="3" name="Text Placeholder 2"/>
          <p:cNvSpPr txBox="1">
            <a:spLocks noGrp="1"/>
          </p:cNvSpPr>
          <p:nvPr>
            <p:ph type="body" idx="4294967295"/>
          </p:nvPr>
        </p:nvSpPr>
        <p:spPr>
          <a:xfrm>
            <a:off x="1" y="1939884"/>
            <a:ext cx="892656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u="sng" dirty="0" smtClean="0">
                <a:hlinkClick r:id="rId3"/>
              </a:rPr>
              <a:t>Jenkins</a:t>
            </a:r>
            <a:r>
              <a:rPr sz="2200" dirty="0" smtClean="0"/>
              <a:t> is an open-source </a:t>
            </a:r>
            <a:r>
              <a:rPr sz="2200" u="sng" dirty="0" smtClean="0">
                <a:hlinkClick r:id="rId4"/>
              </a:rPr>
              <a:t>continuous integration</a:t>
            </a:r>
            <a:r>
              <a:rPr sz="2200" dirty="0" smtClean="0"/>
              <a:t> software tool written in the </a:t>
            </a:r>
            <a:r>
              <a:rPr sz="2200" u="sng" dirty="0" err="1" smtClean="0">
                <a:hlinkClick r:id="rId5"/>
              </a:rPr>
              <a:t>Java</a:t>
            </a:r>
            <a:r>
              <a:rPr sz="2200" dirty="0" err="1" smtClean="0"/>
              <a:t>programming</a:t>
            </a:r>
            <a:r>
              <a:rPr sz="2200" dirty="0" smtClean="0"/>
              <a:t> language for testing and reporting on isolated changes in a larger code base in real time.</a:t>
            </a:r>
          </a:p>
          <a:p>
            <a:pPr lvl="0"/>
            <a:endParaRPr sz="2200" dirty="0"/>
          </a:p>
          <a:p>
            <a:r>
              <a:rPr sz="2200" b="1" dirty="0" smtClean="0"/>
              <a:t>Building/testing software projects continuously</a:t>
            </a:r>
            <a:r>
              <a:rPr sz="2200" dirty="0" smtClean="0"/>
              <a:t>. In a nutshell, Jenkins provides an easy-to-use so-called continuous integration system, making it easier for developers to integrate changes to the project, and making it easier for users to obtain a fresh build. The automated, continuous build increases the productivity.</a:t>
            </a:r>
          </a:p>
          <a:p>
            <a:endParaRPr sz="2200" dirty="0" smtClean="0"/>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 y="110892"/>
            <a:ext cx="9064800" cy="1659054"/>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CONTINUOUS INTEGRATION</a:t>
            </a:r>
          </a:p>
        </p:txBody>
      </p:sp>
      <p:sp>
        <p:nvSpPr>
          <p:cNvPr id="3" name="Text Placeholder 2"/>
          <p:cNvSpPr txBox="1">
            <a:spLocks noGrp="1"/>
          </p:cNvSpPr>
          <p:nvPr>
            <p:ph type="body" idx="4294967295"/>
          </p:nvPr>
        </p:nvSpPr>
        <p:spPr>
          <a:xfrm>
            <a:off x="1" y="1939884"/>
            <a:ext cx="899568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b="1" dirty="0" smtClean="0"/>
              <a:t>Monitoring executions of externally-run jobs</a:t>
            </a:r>
            <a:r>
              <a:rPr sz="2200" dirty="0" smtClean="0"/>
              <a:t>, such as cron jobs , even those that are run on a remote machine. </a:t>
            </a:r>
          </a:p>
          <a:p>
            <a:pPr lvl="0"/>
            <a:endParaRPr sz="2200" dirty="0"/>
          </a:p>
          <a:p>
            <a:pPr lvl="0"/>
            <a:r>
              <a:rPr sz="2200" dirty="0" smtClean="0"/>
              <a:t>For example, with cron, all you receive is regular e-mails that capture the output, and it is up to you to look at them diligently and notice when it broke. Jenkins keeps those outputs and makes it easy for you to notice when something is wrong.</a:t>
            </a:r>
          </a:p>
          <a:p>
            <a:pPr lvl="0"/>
            <a:endParaRPr sz="2200" dirty="0"/>
          </a:p>
          <a:p>
            <a:pPr lvl="0"/>
            <a:endParaRPr sz="2200" dirty="0"/>
          </a:p>
        </p:txBody>
      </p:sp>
      <p:graphicFrame>
        <p:nvGraphicFramePr>
          <p:cNvPr id="4" name="Object 3"/>
          <p:cNvGraphicFramePr>
            <a:graphicFrameLocks noChangeAspect="1"/>
          </p:cNvGraphicFramePr>
          <p:nvPr>
            <p:extLst>
              <p:ext uri="{D42A27DB-BD31-4B8C-83A1-F6EECF244321}">
                <p14:modId xmlns:p14="http://schemas.microsoft.com/office/powerpoint/2010/main" xmlns="" val="2399140612"/>
              </p:ext>
            </p:extLst>
          </p:nvPr>
        </p:nvGraphicFramePr>
        <p:xfrm>
          <a:off x="3811680" y="4742418"/>
          <a:ext cx="829440" cy="718636"/>
        </p:xfrm>
        <a:graphic>
          <a:graphicData uri="http://schemas.openxmlformats.org/presentationml/2006/ole">
            <p:oleObj spid="_x0000_s68610" name="Document" showAsIcon="1" r:id="rId4" imgW="914400" imgH="792360" progId="Word.Document.12">
              <p:embed/>
            </p:oleObj>
          </a:graphicData>
        </a:graphic>
      </p:graphicFrame>
    </p:spTree>
    <p:extLst>
      <p:ext uri="{BB962C8B-B14F-4D97-AF65-F5344CB8AC3E}">
        <p14:creationId xmlns:p14="http://schemas.microsoft.com/office/powerpoint/2010/main" xmlns="" val="2821743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914400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err="1" smtClean="0"/>
              <a:t>Git</a:t>
            </a:r>
            <a:r>
              <a:rPr lang="en-US" dirty="0" smtClean="0"/>
              <a:t>(Version control System)</a:t>
            </a:r>
            <a:endParaRPr lang="en-US" dirty="0"/>
          </a:p>
        </p:txBody>
      </p:sp>
      <p:sp>
        <p:nvSpPr>
          <p:cNvPr id="3" name="Text Placeholder 2"/>
          <p:cNvSpPr txBox="1">
            <a:spLocks noGrp="1"/>
          </p:cNvSpPr>
          <p:nvPr>
            <p:ph type="body" idx="4294967295"/>
          </p:nvPr>
        </p:nvSpPr>
        <p:spPr>
          <a:xfrm>
            <a:off x="0" y="1939884"/>
            <a:ext cx="857088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err="1"/>
              <a:t>Git</a:t>
            </a:r>
            <a:r>
              <a:rPr sz="2200" dirty="0"/>
              <a:t> is an open source version control </a:t>
            </a:r>
            <a:r>
              <a:rPr sz="2200" dirty="0" smtClean="0"/>
              <a:t>tool</a:t>
            </a:r>
            <a:endParaRPr sz="2200" dirty="0"/>
          </a:p>
          <a:p>
            <a:pPr lvl="0"/>
            <a:r>
              <a:rPr sz="2200" dirty="0" err="1"/>
              <a:t>Git</a:t>
            </a:r>
            <a:r>
              <a:rPr sz="2200" dirty="0"/>
              <a:t> Download: </a:t>
            </a:r>
            <a:r>
              <a:rPr sz="2200" dirty="0">
                <a:hlinkClick r:id="rId4"/>
              </a:rPr>
              <a:t>https://</a:t>
            </a:r>
            <a:r>
              <a:rPr sz="2200" dirty="0" smtClean="0">
                <a:hlinkClick r:id="rId4"/>
              </a:rPr>
              <a:t>git-scm.com</a:t>
            </a:r>
            <a:endParaRPr sz="2200" dirty="0" smtClean="0"/>
          </a:p>
          <a:p>
            <a:pPr lvl="0"/>
            <a:r>
              <a:rPr sz="2200" dirty="0"/>
              <a:t>Automatic </a:t>
            </a:r>
            <a:r>
              <a:rPr sz="2200" dirty="0" err="1"/>
              <a:t>download:https</a:t>
            </a:r>
            <a:r>
              <a:rPr sz="2200" dirty="0"/>
              <a:t>://</a:t>
            </a:r>
            <a:r>
              <a:rPr sz="2200" dirty="0" smtClean="0"/>
              <a:t>git-scm.com/download/win</a:t>
            </a:r>
          </a:p>
          <a:p>
            <a:pPr lvl="0"/>
            <a:r>
              <a:rPr sz="2200" dirty="0" smtClean="0"/>
              <a:t>Install the </a:t>
            </a:r>
            <a:r>
              <a:rPr sz="2200" dirty="0" err="1" smtClean="0"/>
              <a:t>Git</a:t>
            </a:r>
            <a:r>
              <a:rPr sz="2200" dirty="0" smtClean="0"/>
              <a:t> from downloaded dump</a:t>
            </a:r>
          </a:p>
          <a:p>
            <a:pPr lvl="0"/>
            <a:endParaRPr sz="2200" dirty="0"/>
          </a:p>
          <a:p>
            <a:pPr lvl="0"/>
            <a:r>
              <a:rPr sz="2200" dirty="0" err="1" smtClean="0"/>
              <a:t>Git</a:t>
            </a:r>
            <a:r>
              <a:rPr sz="2200" dirty="0" smtClean="0"/>
              <a:t> </a:t>
            </a:r>
            <a:r>
              <a:rPr sz="2200" dirty="0" err="1" smtClean="0"/>
              <a:t>Gui</a:t>
            </a:r>
            <a:r>
              <a:rPr sz="2200" dirty="0" smtClean="0"/>
              <a:t> Tools :                                         </a:t>
            </a:r>
          </a:p>
          <a:p>
            <a:pPr lvl="0"/>
            <a:r>
              <a:rPr sz="2200" dirty="0" err="1"/>
              <a:t>GitHub</a:t>
            </a:r>
            <a:r>
              <a:rPr sz="2200" dirty="0"/>
              <a:t> for </a:t>
            </a:r>
            <a:r>
              <a:rPr sz="2200" dirty="0" smtClean="0"/>
              <a:t>Mac   Tower                       </a:t>
            </a:r>
            <a:r>
              <a:rPr sz="2200" dirty="0" err="1" smtClean="0"/>
              <a:t>GitHub</a:t>
            </a:r>
            <a:r>
              <a:rPr sz="2200" dirty="0" smtClean="0"/>
              <a:t> for windows</a:t>
            </a:r>
            <a:endParaRPr sz="2200" dirty="0"/>
          </a:p>
          <a:p>
            <a:pPr lvl="0"/>
            <a:r>
              <a:rPr sz="2200" dirty="0"/>
              <a:t>Platforms: </a:t>
            </a:r>
            <a:r>
              <a:rPr sz="2200" dirty="0" smtClean="0"/>
              <a:t>Mac    </a:t>
            </a:r>
            <a:r>
              <a:rPr sz="2200" dirty="0" err="1" smtClean="0"/>
              <a:t>Platform:Mac</a:t>
            </a:r>
            <a:r>
              <a:rPr sz="2200" dirty="0" smtClean="0"/>
              <a:t>           </a:t>
            </a:r>
            <a:r>
              <a:rPr sz="2200" dirty="0" err="1" smtClean="0"/>
              <a:t>Platform:Windows</a:t>
            </a:r>
            <a:endParaRPr sz="2200" dirty="0"/>
          </a:p>
          <a:p>
            <a:pPr lvl="0"/>
            <a:r>
              <a:rPr sz="2200" dirty="0"/>
              <a:t>Price: </a:t>
            </a:r>
            <a:r>
              <a:rPr sz="2200" dirty="0" smtClean="0"/>
              <a:t>Free           Price:$69 per user  </a:t>
            </a:r>
            <a:r>
              <a:rPr sz="2200" dirty="0" err="1" smtClean="0"/>
              <a:t>Price:free</a:t>
            </a:r>
            <a:endParaRPr sz="2200" dirty="0" smtClean="0"/>
          </a:p>
          <a:p>
            <a:pPr lvl="0"/>
            <a:endParaRPr sz="2200" dirty="0" smtClean="0"/>
          </a:p>
          <a:p>
            <a:pPr lvl="0"/>
            <a:endParaRPr sz="2200" dirty="0"/>
          </a:p>
          <a:p>
            <a:pPr lvl="0"/>
            <a:endParaRPr sz="2200" dirty="0"/>
          </a:p>
        </p:txBody>
      </p:sp>
      <p:graphicFrame>
        <p:nvGraphicFramePr>
          <p:cNvPr id="4" name="Object 3"/>
          <p:cNvGraphicFramePr>
            <a:graphicFrameLocks noChangeAspect="1"/>
          </p:cNvGraphicFramePr>
          <p:nvPr>
            <p:extLst>
              <p:ext uri="{D42A27DB-BD31-4B8C-83A1-F6EECF244321}">
                <p14:modId xmlns:p14="http://schemas.microsoft.com/office/powerpoint/2010/main" xmlns="" val="906989805"/>
              </p:ext>
            </p:extLst>
          </p:nvPr>
        </p:nvGraphicFramePr>
        <p:xfrm>
          <a:off x="6300000" y="3290745"/>
          <a:ext cx="829440" cy="718636"/>
        </p:xfrm>
        <a:graphic>
          <a:graphicData uri="http://schemas.openxmlformats.org/presentationml/2006/ole">
            <p:oleObj spid="_x0000_s69634" name="Document" showAsIcon="1" r:id="rId5" imgW="914400" imgH="792480" progId="Word.Document.12">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9144000" cy="1144920"/>
          </a:xfrm>
          <a:prstGeom prst="rect">
            <a:avLst/>
          </a:prstGeom>
        </p:spPr>
        <p:txBody>
          <a:bodyPr vert="horz" lIns="91430" tIns="45715" rIns="91430" bIns="45715" rtlCol="0" anchor="b">
            <a:noAutofit/>
          </a:bodyPr>
          <a:lstStyle>
            <a:defPPr lvl="0">
              <a:buClr>
                <a:srgbClr val="000000"/>
              </a:buClr>
              <a:buSzPct val="45000"/>
              <a:buFont typeface="StarSymbol"/>
              <a:buNone/>
              <a:defRPr/>
            </a:defPPr>
            <a:lvl1pPr lvl="0" algn="ctr" defTabSz="1007943" rtl="0" eaLnBrk="1" latinLnBrk="0" hangingPunct="1">
              <a:lnSpc>
                <a:spcPts val="6393"/>
              </a:lnSpc>
              <a:spcBef>
                <a:spcPct val="0"/>
              </a:spcBef>
              <a:buClr>
                <a:srgbClr val="000000"/>
              </a:buClr>
              <a:buSzPct val="45000"/>
              <a:buFont typeface="StarSymbol"/>
              <a:buChar char=""/>
              <a:defRPr sz="6000" kern="1200">
                <a:solidFill>
                  <a:schemeClr val="tx2"/>
                </a:solidFill>
                <a:effectLst>
                  <a:outerShdw blurRad="63500" dist="38100" dir="5400000" algn="t" rotWithShape="0">
                    <a:prstClr val="black">
                      <a:alpha val="25000"/>
                    </a:prstClr>
                  </a:outerShdw>
                </a:effectLst>
                <a:latin typeface="+mn-lt"/>
                <a:ea typeface="+mj-ea"/>
                <a:cs typeface="+mj-cs"/>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lang="en-US" dirty="0" err="1" smtClean="0"/>
              <a:t>Git</a:t>
            </a:r>
            <a:r>
              <a:rPr lang="en-US" dirty="0" smtClean="0"/>
              <a:t>(Version control System)</a:t>
            </a:r>
            <a:endParaRPr lang="en-US" dirty="0"/>
          </a:p>
        </p:txBody>
      </p:sp>
      <p:sp>
        <p:nvSpPr>
          <p:cNvPr id="3" name="Rectangle 2"/>
          <p:cNvSpPr/>
          <p:nvPr/>
        </p:nvSpPr>
        <p:spPr>
          <a:xfrm>
            <a:off x="217440" y="1154983"/>
            <a:ext cx="4570560" cy="914753"/>
          </a:xfrm>
          <a:prstGeom prst="rect">
            <a:avLst/>
          </a:prstGeom>
        </p:spPr>
        <p:txBody>
          <a:bodyPr lIns="82945" tIns="41473" rIns="82945" bIns="41473">
            <a:spAutoFit/>
          </a:bodyPr>
          <a:lstStyle/>
          <a:p>
            <a:r>
              <a:rPr lang="en-US" dirty="0" err="1"/>
              <a:t>GitX-dev</a:t>
            </a:r>
            <a:endParaRPr lang="en-US" dirty="0"/>
          </a:p>
          <a:p>
            <a:r>
              <a:rPr lang="en-US" dirty="0"/>
              <a:t>Platforms: Mac</a:t>
            </a:r>
          </a:p>
          <a:p>
            <a:r>
              <a:rPr lang="en-US" dirty="0"/>
              <a:t>Price: Free</a:t>
            </a:r>
          </a:p>
        </p:txBody>
      </p:sp>
      <p:sp>
        <p:nvSpPr>
          <p:cNvPr id="4" name="Rectangle 3"/>
          <p:cNvSpPr/>
          <p:nvPr/>
        </p:nvSpPr>
        <p:spPr>
          <a:xfrm>
            <a:off x="2014560" y="1127332"/>
            <a:ext cx="4570560" cy="914753"/>
          </a:xfrm>
          <a:prstGeom prst="rect">
            <a:avLst/>
          </a:prstGeom>
        </p:spPr>
        <p:txBody>
          <a:bodyPr lIns="82945" tIns="41473" rIns="82945" bIns="41473">
            <a:spAutoFit/>
          </a:bodyPr>
          <a:lstStyle/>
          <a:p>
            <a:r>
              <a:rPr lang="en-US" dirty="0" err="1"/>
              <a:t>git</a:t>
            </a:r>
            <a:r>
              <a:rPr lang="en-US" dirty="0"/>
              <a:t>-cola</a:t>
            </a:r>
          </a:p>
          <a:p>
            <a:r>
              <a:rPr lang="en-US" dirty="0"/>
              <a:t>Platforms: Windows, Mac, Linux</a:t>
            </a:r>
          </a:p>
          <a:p>
            <a:r>
              <a:rPr lang="en-US" dirty="0"/>
              <a:t>Price: Free</a:t>
            </a:r>
          </a:p>
        </p:txBody>
      </p:sp>
      <p:sp>
        <p:nvSpPr>
          <p:cNvPr id="5" name="Rectangle 4"/>
          <p:cNvSpPr/>
          <p:nvPr/>
        </p:nvSpPr>
        <p:spPr>
          <a:xfrm>
            <a:off x="5549760" y="1127332"/>
            <a:ext cx="4570560" cy="914753"/>
          </a:xfrm>
          <a:prstGeom prst="rect">
            <a:avLst/>
          </a:prstGeom>
        </p:spPr>
        <p:txBody>
          <a:bodyPr lIns="82945" tIns="41473" rIns="82945" bIns="41473">
            <a:spAutoFit/>
          </a:bodyPr>
          <a:lstStyle/>
          <a:p>
            <a:r>
              <a:rPr lang="en-US" dirty="0" err="1"/>
              <a:t>SourceTree</a:t>
            </a:r>
            <a:endParaRPr lang="en-US" dirty="0"/>
          </a:p>
          <a:p>
            <a:r>
              <a:rPr lang="en-US" dirty="0"/>
              <a:t>Platforms: Mac, Windows</a:t>
            </a:r>
          </a:p>
          <a:p>
            <a:r>
              <a:rPr lang="en-US" dirty="0"/>
              <a:t>Price: Free</a:t>
            </a:r>
          </a:p>
        </p:txBody>
      </p:sp>
      <p:sp>
        <p:nvSpPr>
          <p:cNvPr id="6" name="Rectangle 5"/>
          <p:cNvSpPr/>
          <p:nvPr/>
        </p:nvSpPr>
        <p:spPr>
          <a:xfrm>
            <a:off x="199872" y="2392091"/>
            <a:ext cx="4570560" cy="914753"/>
          </a:xfrm>
          <a:prstGeom prst="rect">
            <a:avLst/>
          </a:prstGeom>
        </p:spPr>
        <p:txBody>
          <a:bodyPr lIns="82945" tIns="41473" rIns="82945" bIns="41473">
            <a:spAutoFit/>
          </a:bodyPr>
          <a:lstStyle/>
          <a:p>
            <a:r>
              <a:rPr lang="en-US" dirty="0" err="1"/>
              <a:t>Git</a:t>
            </a:r>
            <a:r>
              <a:rPr lang="en-US" dirty="0"/>
              <a:t> Extensions</a:t>
            </a:r>
          </a:p>
          <a:p>
            <a:r>
              <a:rPr lang="en-US" dirty="0"/>
              <a:t>Platforms: Windows</a:t>
            </a:r>
          </a:p>
          <a:p>
            <a:r>
              <a:rPr lang="en-US" dirty="0"/>
              <a:t>Price: Free</a:t>
            </a:r>
          </a:p>
        </p:txBody>
      </p:sp>
      <p:sp>
        <p:nvSpPr>
          <p:cNvPr id="7" name="Rectangle 6"/>
          <p:cNvSpPr/>
          <p:nvPr/>
        </p:nvSpPr>
        <p:spPr>
          <a:xfrm>
            <a:off x="2255328" y="2392091"/>
            <a:ext cx="4570560" cy="914753"/>
          </a:xfrm>
          <a:prstGeom prst="rect">
            <a:avLst/>
          </a:prstGeom>
        </p:spPr>
        <p:txBody>
          <a:bodyPr lIns="82945" tIns="41473" rIns="82945" bIns="41473">
            <a:spAutoFit/>
          </a:bodyPr>
          <a:lstStyle/>
          <a:p>
            <a:r>
              <a:rPr lang="en-US" dirty="0" err="1"/>
              <a:t>SmartGit</a:t>
            </a:r>
            <a:endParaRPr lang="en-US" dirty="0"/>
          </a:p>
          <a:p>
            <a:r>
              <a:rPr lang="en-US" dirty="0"/>
              <a:t>Platforms: Windows, Mac, Linux</a:t>
            </a:r>
          </a:p>
          <a:p>
            <a:r>
              <a:rPr lang="en-US" dirty="0"/>
              <a:t>Price: $79/user / Free for non-commercial use</a:t>
            </a:r>
          </a:p>
        </p:txBody>
      </p:sp>
      <p:sp>
        <p:nvSpPr>
          <p:cNvPr id="8" name="Rectangle 7"/>
          <p:cNvSpPr/>
          <p:nvPr/>
        </p:nvSpPr>
        <p:spPr>
          <a:xfrm>
            <a:off x="217440" y="3774636"/>
            <a:ext cx="4570560" cy="914753"/>
          </a:xfrm>
          <a:prstGeom prst="rect">
            <a:avLst/>
          </a:prstGeom>
        </p:spPr>
        <p:txBody>
          <a:bodyPr lIns="82945" tIns="41473" rIns="82945" bIns="41473">
            <a:spAutoFit/>
          </a:bodyPr>
          <a:lstStyle/>
          <a:p>
            <a:r>
              <a:rPr lang="en-US" dirty="0" err="1"/>
              <a:t>GitEye</a:t>
            </a:r>
            <a:endParaRPr lang="en-US" dirty="0"/>
          </a:p>
          <a:p>
            <a:r>
              <a:rPr lang="en-US" dirty="0"/>
              <a:t>Platforms: Windows, Mac, Linux</a:t>
            </a:r>
          </a:p>
          <a:p>
            <a:r>
              <a:rPr lang="en-US" dirty="0"/>
              <a:t>Price: Free</a:t>
            </a:r>
          </a:p>
        </p:txBody>
      </p:sp>
      <p:sp>
        <p:nvSpPr>
          <p:cNvPr id="9" name="Rectangle 8"/>
          <p:cNvSpPr/>
          <p:nvPr/>
        </p:nvSpPr>
        <p:spPr>
          <a:xfrm>
            <a:off x="3517631" y="3567254"/>
            <a:ext cx="4570560" cy="914753"/>
          </a:xfrm>
          <a:prstGeom prst="rect">
            <a:avLst/>
          </a:prstGeom>
        </p:spPr>
        <p:txBody>
          <a:bodyPr lIns="82945" tIns="41473" rIns="82945" bIns="41473">
            <a:spAutoFit/>
          </a:bodyPr>
          <a:lstStyle/>
          <a:p>
            <a:r>
              <a:rPr lang="en-US" dirty="0"/>
              <a:t>giggle</a:t>
            </a:r>
          </a:p>
          <a:p>
            <a:r>
              <a:rPr lang="en-US" dirty="0"/>
              <a:t>Platforms: Linux</a:t>
            </a:r>
          </a:p>
          <a:p>
            <a:r>
              <a:rPr lang="en-US" dirty="0"/>
              <a:t>Price: Free</a:t>
            </a:r>
          </a:p>
        </p:txBody>
      </p:sp>
      <p:sp>
        <p:nvSpPr>
          <p:cNvPr id="10" name="Rectangle 9"/>
          <p:cNvSpPr/>
          <p:nvPr/>
        </p:nvSpPr>
        <p:spPr>
          <a:xfrm>
            <a:off x="5820480" y="3567254"/>
            <a:ext cx="4570560" cy="914753"/>
          </a:xfrm>
          <a:prstGeom prst="rect">
            <a:avLst/>
          </a:prstGeom>
        </p:spPr>
        <p:txBody>
          <a:bodyPr lIns="82945" tIns="41473" rIns="82945" bIns="41473">
            <a:spAutoFit/>
          </a:bodyPr>
          <a:lstStyle/>
          <a:p>
            <a:r>
              <a:rPr lang="en-US" dirty="0" err="1"/>
              <a:t>gitg</a:t>
            </a:r>
            <a:endParaRPr lang="en-US" dirty="0"/>
          </a:p>
          <a:p>
            <a:r>
              <a:rPr lang="en-US" dirty="0"/>
              <a:t>Platforms: Linux</a:t>
            </a:r>
          </a:p>
          <a:p>
            <a:r>
              <a:rPr lang="en-US" dirty="0"/>
              <a:t>Price: Free</a:t>
            </a:r>
          </a:p>
        </p:txBody>
      </p:sp>
    </p:spTree>
    <p:extLst>
      <p:ext uri="{BB962C8B-B14F-4D97-AF65-F5344CB8AC3E}">
        <p14:creationId xmlns:p14="http://schemas.microsoft.com/office/powerpoint/2010/main" xmlns="" val="13205103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144920"/>
          </a:xfrm>
          <a:prstGeom prst="rect">
            <a:avLst/>
          </a:prstGeom>
        </p:spPr>
        <p:txBody>
          <a:bodyPr vert="horz" lIns="91430" tIns="45715" rIns="91430" bIns="45715" rtlCol="0" anchor="b">
            <a:noAutofit/>
          </a:bodyPr>
          <a:lstStyle>
            <a:defPPr lvl="0">
              <a:buClr>
                <a:srgbClr val="000000"/>
              </a:buClr>
              <a:buSzPct val="45000"/>
              <a:buFont typeface="StarSymbol"/>
              <a:buNone/>
              <a:defRPr/>
            </a:defPPr>
            <a:lvl1pPr lvl="0" algn="ctr" defTabSz="1007943" rtl="0" eaLnBrk="1" latinLnBrk="0" hangingPunct="1">
              <a:lnSpc>
                <a:spcPts val="6393"/>
              </a:lnSpc>
              <a:spcBef>
                <a:spcPct val="0"/>
              </a:spcBef>
              <a:buClr>
                <a:srgbClr val="000000"/>
              </a:buClr>
              <a:buSzPct val="45000"/>
              <a:buFont typeface="StarSymbol"/>
              <a:buChar char=""/>
              <a:defRPr sz="6000" kern="1200">
                <a:solidFill>
                  <a:schemeClr val="tx2"/>
                </a:solidFill>
                <a:effectLst>
                  <a:outerShdw blurRad="63500" dist="38100" dir="5400000" algn="t" rotWithShape="0">
                    <a:prstClr val="black">
                      <a:alpha val="25000"/>
                    </a:prstClr>
                  </a:outerShdw>
                </a:effectLst>
                <a:latin typeface="+mn-lt"/>
                <a:ea typeface="+mj-ea"/>
                <a:cs typeface="+mj-cs"/>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lang="en-US" dirty="0" err="1" smtClean="0"/>
              <a:t>GiT</a:t>
            </a:r>
            <a:r>
              <a:rPr lang="en-US" dirty="0" smtClean="0"/>
              <a:t> Architecture</a:t>
            </a:r>
            <a:endParaRPr lang="en-US" dirty="0"/>
          </a:p>
        </p:txBody>
      </p:sp>
      <p:sp>
        <p:nvSpPr>
          <p:cNvPr id="5" name="Text Placeholder 2"/>
          <p:cNvSpPr txBox="1">
            <a:spLocks/>
          </p:cNvSpPr>
          <p:nvPr/>
        </p:nvSpPr>
        <p:spPr>
          <a:xfrm>
            <a:off x="0" y="1286055"/>
            <a:ext cx="8995680" cy="5461053"/>
          </a:xfrm>
          <a:prstGeom prst="rect">
            <a:avLst/>
          </a:prstGeom>
        </p:spPr>
        <p:txBody>
          <a:bodyPr vert="horz" lIns="91430" tIns="45715" rIns="91430" bIns="45715" rtlCol="0">
            <a:normAutofit/>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defTabSz="1007943" rtl="0" eaLnBrk="1" latinLnBrk="0" hangingPunct="1">
              <a:spcBef>
                <a:spcPct val="20000"/>
              </a:spcBef>
              <a:buClr>
                <a:srgbClr val="99284C"/>
              </a:buClr>
              <a:buSzPct val="75000"/>
              <a:buFont typeface="StarSymbol" pitchFamily="2"/>
              <a:buChar char=""/>
              <a:defRPr lang="en-US" sz="3200" b="0" i="0" u="none" strike="noStrike" kern="1200">
                <a:ln>
                  <a:noFill/>
                </a:ln>
                <a:solidFill>
                  <a:srgbClr val="333333"/>
                </a:solidFill>
                <a:latin typeface="Albany" pitchFamily="34"/>
                <a:ea typeface="HG Mincho Light J" pitchFamily="2"/>
                <a:cs typeface="Arial Unicode MS" pitchFamily="2"/>
              </a:defRPr>
            </a:lvl1pPr>
            <a:lvl2pPr marL="792000" marR="0" lvl="1" indent="-432000" algn="l" defTabSz="1007943" rtl="0" eaLnBrk="1" latinLnBrk="0" hangingPunct="1">
              <a:spcBef>
                <a:spcPct val="20000"/>
              </a:spcBef>
              <a:buClr>
                <a:srgbClr val="99284C"/>
              </a:buClr>
              <a:buSzPct val="75000"/>
              <a:buFont typeface="StarSymbol" pitchFamily="2"/>
              <a:buChar char=""/>
              <a:defRPr lang="en-US" sz="2800" b="0" i="0" u="none" strike="noStrike" kern="1200">
                <a:ln>
                  <a:noFill/>
                </a:ln>
                <a:solidFill>
                  <a:srgbClr val="333333"/>
                </a:solidFill>
                <a:latin typeface="Albany" pitchFamily="34"/>
                <a:ea typeface="HG Mincho Light J" pitchFamily="2"/>
                <a:cs typeface="Arial Unicode MS" pitchFamily="2"/>
              </a:defRPr>
            </a:lvl2pPr>
            <a:lvl3pPr marL="1080000" marR="0" lvl="2" indent="-432000" algn="l" defTabSz="1007943" rtl="0" eaLnBrk="1" latinLnBrk="0" hangingPunct="1">
              <a:spcBef>
                <a:spcPct val="20000"/>
              </a:spcBef>
              <a:buClr>
                <a:srgbClr val="99284C"/>
              </a:buClr>
              <a:buSzPct val="75000"/>
              <a:buFont typeface="StarSymbol" pitchFamily="2"/>
              <a:buChar char=""/>
              <a:defRPr lang="en-US" sz="2400" b="0" i="0" u="none" strike="noStrike" kern="1200">
                <a:ln>
                  <a:noFill/>
                </a:ln>
                <a:solidFill>
                  <a:srgbClr val="333333"/>
                </a:solidFill>
                <a:latin typeface="Albany" pitchFamily="34"/>
                <a:ea typeface="HG Mincho Light J" pitchFamily="2"/>
                <a:cs typeface="Arial Unicode MS" pitchFamily="2"/>
              </a:defRPr>
            </a:lvl3pPr>
            <a:lvl4pPr marL="1368000" marR="0" lvl="3"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4pPr>
            <a:lvl5pPr marL="1656000" marR="0" lvl="4"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5pPr>
            <a:lvl6pPr marL="1944000" marR="0" lvl="5"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6pPr>
            <a:lvl7pPr marL="2232000" marR="0" lvl="6"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7pPr>
            <a:lvl8pPr marL="2520000" marR="0" lvl="7"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8pPr>
            <a:lvl9pPr marL="2808000" marR="0" lvl="8"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9pPr>
          </a:lstStyle>
          <a:p>
            <a:r>
              <a:rPr sz="2200" dirty="0" smtClean="0"/>
              <a:t>Index: Stores information about current directory and changes made to it.</a:t>
            </a:r>
          </a:p>
          <a:p>
            <a:r>
              <a:rPr sz="2200" dirty="0" smtClean="0"/>
              <a:t>Object Database:</a:t>
            </a:r>
          </a:p>
          <a:p>
            <a:r>
              <a:rPr sz="2200" dirty="0" smtClean="0"/>
              <a:t>Blobs(files): Stored in .</a:t>
            </a:r>
            <a:r>
              <a:rPr sz="2200" dirty="0" err="1" smtClean="0"/>
              <a:t>git</a:t>
            </a:r>
            <a:r>
              <a:rPr sz="2200" dirty="0" smtClean="0"/>
              <a:t>/objects</a:t>
            </a:r>
          </a:p>
          <a:p>
            <a:r>
              <a:rPr sz="2200" dirty="0" smtClean="0"/>
              <a:t>Indexed by unique hash</a:t>
            </a:r>
          </a:p>
          <a:p>
            <a:r>
              <a:rPr sz="2200" dirty="0" smtClean="0"/>
              <a:t>All files are stored as blobs.</a:t>
            </a:r>
          </a:p>
          <a:p>
            <a:r>
              <a:rPr sz="2200" dirty="0" smtClean="0"/>
              <a:t>Trees(Directories)</a:t>
            </a:r>
          </a:p>
          <a:p>
            <a:r>
              <a:rPr sz="2200" dirty="0" err="1" smtClean="0"/>
              <a:t>Commits:One</a:t>
            </a:r>
            <a:r>
              <a:rPr sz="2200" dirty="0" smtClean="0"/>
              <a:t> object for every commit</a:t>
            </a:r>
          </a:p>
          <a:p>
            <a:r>
              <a:rPr sz="2200" dirty="0" smtClean="0"/>
              <a:t>Contains hash of parent , name of author, time of commit, and hash of the current tree.</a:t>
            </a:r>
          </a:p>
          <a:p>
            <a:r>
              <a:rPr sz="2200" dirty="0" smtClean="0"/>
              <a:t>Tags</a:t>
            </a:r>
            <a:endParaRPr sz="2200" dirty="0"/>
          </a:p>
        </p:txBody>
      </p:sp>
    </p:spTree>
    <p:extLst>
      <p:ext uri="{BB962C8B-B14F-4D97-AF65-F5344CB8AC3E}">
        <p14:creationId xmlns:p14="http://schemas.microsoft.com/office/powerpoint/2010/main" xmlns="" val="7902162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144000" cy="1009546"/>
          </a:xfrm>
          <a:prstGeom prst="rect">
            <a:avLst/>
          </a:prstGeom>
        </p:spPr>
        <p:txBody>
          <a:bodyPr vert="horz" lIns="91430" tIns="45715" rIns="91430" bIns="45715" rtlCol="0" anchor="b">
            <a:noAutofit/>
          </a:bodyPr>
          <a:lstStyle>
            <a:defPPr lvl="0">
              <a:buClr>
                <a:srgbClr val="000000"/>
              </a:buClr>
              <a:buSzPct val="45000"/>
              <a:buFont typeface="StarSymbol"/>
              <a:buNone/>
              <a:defRPr/>
            </a:defPPr>
            <a:lvl1pPr lvl="0" algn="ctr" defTabSz="1007943" rtl="0" eaLnBrk="1" latinLnBrk="0" hangingPunct="1">
              <a:lnSpc>
                <a:spcPts val="6393"/>
              </a:lnSpc>
              <a:spcBef>
                <a:spcPct val="0"/>
              </a:spcBef>
              <a:buClr>
                <a:srgbClr val="000000"/>
              </a:buClr>
              <a:buSzPct val="45000"/>
              <a:buFont typeface="StarSymbol"/>
              <a:buChar char=""/>
              <a:defRPr sz="6000" kern="1200">
                <a:solidFill>
                  <a:schemeClr val="tx2"/>
                </a:solidFill>
                <a:effectLst>
                  <a:outerShdw blurRad="63500" dist="38100" dir="5400000" algn="t" rotWithShape="0">
                    <a:prstClr val="black">
                      <a:alpha val="25000"/>
                    </a:prstClr>
                  </a:outerShdw>
                </a:effectLst>
                <a:latin typeface="+mn-lt"/>
                <a:ea typeface="+mj-ea"/>
                <a:cs typeface="+mj-cs"/>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lang="en-US" dirty="0" smtClean="0"/>
              <a:t>What is Delta Storage?</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009546"/>
            <a:ext cx="9144000" cy="58484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0961926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064800" cy="674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3627532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14" y="0"/>
            <a:ext cx="9144000" cy="6830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2975404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70280"/>
            <a:ext cx="9086976" cy="674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50483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456528"/>
            <a:ext cx="7807680" cy="1144920"/>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What is Unix?</a:t>
            </a:r>
            <a:br>
              <a:rPr lang="en-US" dirty="0"/>
            </a:br>
            <a:endParaRPr lang="en-US" dirty="0"/>
          </a:p>
        </p:txBody>
      </p:sp>
      <p:sp>
        <p:nvSpPr>
          <p:cNvPr id="3" name="Text Placeholder 2"/>
          <p:cNvSpPr txBox="1">
            <a:spLocks noGrp="1"/>
          </p:cNvSpPr>
          <p:nvPr>
            <p:ph type="body" idx="4294967295"/>
          </p:nvPr>
        </p:nvSpPr>
        <p:spPr>
          <a:xfrm>
            <a:off x="0" y="1939884"/>
            <a:ext cx="748800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Unix is an operating system which was introduced in the 1960s.</a:t>
            </a:r>
          </a:p>
          <a:p>
            <a:pPr lvl="0"/>
            <a:r>
              <a:rPr sz="2200" dirty="0"/>
              <a:t>It is suite of programs which computer make work.</a:t>
            </a:r>
          </a:p>
          <a:p>
            <a:pPr lvl="0"/>
            <a:r>
              <a:rPr sz="2200" dirty="0"/>
              <a:t>It is stable multiuser, multitasking system of </a:t>
            </a:r>
            <a:r>
              <a:rPr sz="2200" dirty="0" err="1"/>
              <a:t>servers,desktops</a:t>
            </a:r>
            <a:r>
              <a:rPr sz="2200" dirty="0"/>
              <a:t> and laptops.</a:t>
            </a:r>
          </a:p>
          <a:p>
            <a:pPr lvl="0"/>
            <a:r>
              <a:rPr sz="2200" dirty="0"/>
              <a:t>Unix system also has the graphical user interface similar to </a:t>
            </a:r>
            <a:r>
              <a:rPr sz="2200" dirty="0" err="1"/>
              <a:t>microsoft</a:t>
            </a:r>
            <a:r>
              <a:rPr sz="2200" dirty="0"/>
              <a:t> windows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064799"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7690225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858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2290883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1596264"/>
            <a:ext cx="9064800" cy="52479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1"/>
          <p:cNvSpPr txBox="1">
            <a:spLocks/>
          </p:cNvSpPr>
          <p:nvPr/>
        </p:nvSpPr>
        <p:spPr>
          <a:xfrm>
            <a:off x="0" y="0"/>
            <a:ext cx="9144000" cy="1009546"/>
          </a:xfrm>
          <a:prstGeom prst="rect">
            <a:avLst/>
          </a:prstGeom>
        </p:spPr>
        <p:txBody>
          <a:bodyPr vert="horz" lIns="91430" tIns="45715" rIns="91430" bIns="45715" rtlCol="0" anchor="b">
            <a:noAutofit/>
          </a:bodyPr>
          <a:lstStyle>
            <a:defPPr lvl="0">
              <a:buClr>
                <a:srgbClr val="000000"/>
              </a:buClr>
              <a:buSzPct val="45000"/>
              <a:buFont typeface="StarSymbol"/>
              <a:buNone/>
              <a:defRPr/>
            </a:defPPr>
            <a:lvl1pPr lvl="0" algn="ctr" defTabSz="1007943" rtl="0" eaLnBrk="1" latinLnBrk="0" hangingPunct="1">
              <a:lnSpc>
                <a:spcPts val="6393"/>
              </a:lnSpc>
              <a:spcBef>
                <a:spcPct val="0"/>
              </a:spcBef>
              <a:buClr>
                <a:srgbClr val="000000"/>
              </a:buClr>
              <a:buSzPct val="45000"/>
              <a:buFont typeface="StarSymbol"/>
              <a:buChar char=""/>
              <a:defRPr sz="6000" kern="1200">
                <a:solidFill>
                  <a:schemeClr val="tx2"/>
                </a:solidFill>
                <a:effectLst>
                  <a:outerShdw blurRad="63500" dist="38100" dir="5400000" algn="t" rotWithShape="0">
                    <a:prstClr val="black">
                      <a:alpha val="25000"/>
                    </a:prstClr>
                  </a:outerShdw>
                </a:effectLst>
                <a:latin typeface="+mn-lt"/>
                <a:ea typeface="+mj-ea"/>
                <a:cs typeface="+mj-cs"/>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lang="en-US" dirty="0" smtClean="0"/>
              <a:t>Types of Objects in </a:t>
            </a:r>
            <a:r>
              <a:rPr lang="en-US" dirty="0" err="1" smtClean="0"/>
              <a:t>GiT</a:t>
            </a:r>
            <a:endParaRPr lang="en-US" dirty="0"/>
          </a:p>
        </p:txBody>
      </p:sp>
    </p:spTree>
    <p:extLst>
      <p:ext uri="{BB962C8B-B14F-4D97-AF65-F5344CB8AC3E}">
        <p14:creationId xmlns:p14="http://schemas.microsoft.com/office/powerpoint/2010/main" xmlns="" val="24356215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3497559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745" y="-165618"/>
            <a:ext cx="9144000" cy="6857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3801029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203039"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0024300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5759749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6395812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200" y="31888"/>
            <a:ext cx="8985600" cy="67471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533570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857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39993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525656"/>
            <a:ext cx="7807680" cy="1144920"/>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Types of Unix</a:t>
            </a:r>
            <a:br>
              <a:rPr lang="en-US" dirty="0"/>
            </a:br>
            <a:endParaRPr lang="en-US" dirty="0"/>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There are many different versions of UNIX although they share common similarities</a:t>
            </a:r>
          </a:p>
          <a:p>
            <a:pPr lvl="0"/>
            <a:r>
              <a:rPr sz="2200"/>
              <a:t>The most popular varieties of UNIX are, Sun Solaris, GNU/Linux, and MacOs X.</a:t>
            </a:r>
          </a:p>
          <a:p>
            <a:pPr lvl="0"/>
            <a:endParaRPr sz="2200"/>
          </a:p>
          <a:p>
            <a:pPr lvl="0"/>
            <a:endParaRPr sz="220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200" y="110891"/>
            <a:ext cx="8916480" cy="67471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4458803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9144000" cy="1144920"/>
          </a:xfrm>
          <a:prstGeom prst="rect">
            <a:avLst/>
          </a:prstGeom>
        </p:spPr>
        <p:txBody>
          <a:bodyPr vert="horz" lIns="91430" tIns="45715" rIns="91430" bIns="45715" rtlCol="0" anchor="b">
            <a:noAutofit/>
          </a:bodyPr>
          <a:lstStyle>
            <a:defPPr lvl="0">
              <a:buClr>
                <a:srgbClr val="000000"/>
              </a:buClr>
              <a:buSzPct val="45000"/>
              <a:buFont typeface="StarSymbol"/>
              <a:buNone/>
              <a:defRPr/>
            </a:defPPr>
            <a:lvl1pPr lvl="0" algn="ctr" defTabSz="1007943" rtl="0" eaLnBrk="1" latinLnBrk="0" hangingPunct="1">
              <a:lnSpc>
                <a:spcPts val="6393"/>
              </a:lnSpc>
              <a:spcBef>
                <a:spcPct val="0"/>
              </a:spcBef>
              <a:buClr>
                <a:srgbClr val="000000"/>
              </a:buClr>
              <a:buSzPct val="45000"/>
              <a:buFont typeface="StarSymbol"/>
              <a:buChar char=""/>
              <a:defRPr sz="6000" kern="1200">
                <a:solidFill>
                  <a:schemeClr val="tx2"/>
                </a:solidFill>
                <a:effectLst>
                  <a:outerShdw blurRad="63500" dist="38100" dir="5400000" algn="t" rotWithShape="0">
                    <a:prstClr val="black">
                      <a:alpha val="25000"/>
                    </a:prstClr>
                  </a:outerShdw>
                </a:effectLst>
                <a:latin typeface="+mn-lt"/>
                <a:ea typeface="+mj-ea"/>
                <a:cs typeface="+mj-cs"/>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lang="en-US" dirty="0" err="1" smtClean="0"/>
              <a:t>Git</a:t>
            </a:r>
            <a:r>
              <a:rPr lang="en-US" dirty="0" smtClean="0"/>
              <a:t>(Version control System)</a:t>
            </a:r>
            <a:endParaRPr lang="en-US" dirty="0"/>
          </a:p>
        </p:txBody>
      </p:sp>
      <p:sp>
        <p:nvSpPr>
          <p:cNvPr id="3" name="Text Placeholder 2"/>
          <p:cNvSpPr txBox="1">
            <a:spLocks/>
          </p:cNvSpPr>
          <p:nvPr/>
        </p:nvSpPr>
        <p:spPr>
          <a:xfrm>
            <a:off x="0" y="1939884"/>
            <a:ext cx="8995680" cy="4320454"/>
          </a:xfrm>
          <a:prstGeom prst="rect">
            <a:avLst/>
          </a:prstGeom>
        </p:spPr>
        <p:txBody>
          <a:bodyPr vert="horz" lIns="91430" tIns="45715" rIns="91430" bIns="45715" rtlCol="0">
            <a:normAutofit/>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defTabSz="1007943" rtl="0" eaLnBrk="1" latinLnBrk="0" hangingPunct="1">
              <a:spcBef>
                <a:spcPct val="20000"/>
              </a:spcBef>
              <a:buClr>
                <a:srgbClr val="99284C"/>
              </a:buClr>
              <a:buSzPct val="75000"/>
              <a:buFont typeface="StarSymbol" pitchFamily="2"/>
              <a:buChar char=""/>
              <a:defRPr lang="en-US" sz="3200" b="0" i="0" u="none" strike="noStrike" kern="1200">
                <a:ln>
                  <a:noFill/>
                </a:ln>
                <a:solidFill>
                  <a:srgbClr val="333333"/>
                </a:solidFill>
                <a:latin typeface="Albany" pitchFamily="34"/>
                <a:ea typeface="HG Mincho Light J" pitchFamily="2"/>
                <a:cs typeface="Arial Unicode MS" pitchFamily="2"/>
              </a:defRPr>
            </a:lvl1pPr>
            <a:lvl2pPr marL="792000" marR="0" lvl="1" indent="-432000" algn="l" defTabSz="1007943" rtl="0" eaLnBrk="1" latinLnBrk="0" hangingPunct="1">
              <a:spcBef>
                <a:spcPct val="20000"/>
              </a:spcBef>
              <a:buClr>
                <a:srgbClr val="99284C"/>
              </a:buClr>
              <a:buSzPct val="75000"/>
              <a:buFont typeface="StarSymbol" pitchFamily="2"/>
              <a:buChar char=""/>
              <a:defRPr lang="en-US" sz="2800" b="0" i="0" u="none" strike="noStrike" kern="1200">
                <a:ln>
                  <a:noFill/>
                </a:ln>
                <a:solidFill>
                  <a:srgbClr val="333333"/>
                </a:solidFill>
                <a:latin typeface="Albany" pitchFamily="34"/>
                <a:ea typeface="HG Mincho Light J" pitchFamily="2"/>
                <a:cs typeface="Arial Unicode MS" pitchFamily="2"/>
              </a:defRPr>
            </a:lvl2pPr>
            <a:lvl3pPr marL="1080000" marR="0" lvl="2" indent="-432000" algn="l" defTabSz="1007943" rtl="0" eaLnBrk="1" latinLnBrk="0" hangingPunct="1">
              <a:spcBef>
                <a:spcPct val="20000"/>
              </a:spcBef>
              <a:buClr>
                <a:srgbClr val="99284C"/>
              </a:buClr>
              <a:buSzPct val="75000"/>
              <a:buFont typeface="StarSymbol" pitchFamily="2"/>
              <a:buChar char=""/>
              <a:defRPr lang="en-US" sz="2400" b="0" i="0" u="none" strike="noStrike" kern="1200">
                <a:ln>
                  <a:noFill/>
                </a:ln>
                <a:solidFill>
                  <a:srgbClr val="333333"/>
                </a:solidFill>
                <a:latin typeface="Albany" pitchFamily="34"/>
                <a:ea typeface="HG Mincho Light J" pitchFamily="2"/>
                <a:cs typeface="Arial Unicode MS" pitchFamily="2"/>
              </a:defRPr>
            </a:lvl3pPr>
            <a:lvl4pPr marL="1368000" marR="0" lvl="3"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4pPr>
            <a:lvl5pPr marL="1656000" marR="0" lvl="4"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5pPr>
            <a:lvl6pPr marL="1944000" marR="0" lvl="5"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6pPr>
            <a:lvl7pPr marL="2232000" marR="0" lvl="6"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7pPr>
            <a:lvl8pPr marL="2520000" marR="0" lvl="7"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8pPr>
            <a:lvl9pPr marL="2808000" marR="0" lvl="8"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9pPr>
          </a:lstStyle>
          <a:p>
            <a:r>
              <a:rPr sz="2200" dirty="0"/>
              <a:t>URL to </a:t>
            </a:r>
            <a:r>
              <a:rPr sz="2200" dirty="0" err="1" smtClean="0"/>
              <a:t>ownload</a:t>
            </a:r>
            <a:r>
              <a:rPr sz="2200" dirty="0" smtClean="0"/>
              <a:t> </a:t>
            </a:r>
            <a:r>
              <a:rPr sz="2200" dirty="0" err="1"/>
              <a:t>GiT</a:t>
            </a:r>
            <a:r>
              <a:rPr sz="2200" dirty="0" smtClean="0"/>
              <a:t>:</a:t>
            </a:r>
            <a:endParaRPr sz="2200" dirty="0"/>
          </a:p>
          <a:p>
            <a:r>
              <a:rPr sz="2200" dirty="0"/>
              <a:t>This URL will download the </a:t>
            </a:r>
            <a:r>
              <a:rPr sz="2200" dirty="0" err="1"/>
              <a:t>Git</a:t>
            </a:r>
            <a:r>
              <a:rPr sz="2200" dirty="0"/>
              <a:t> Automatically.</a:t>
            </a:r>
          </a:p>
          <a:p>
            <a:endParaRPr sz="2200" dirty="0"/>
          </a:p>
          <a:p>
            <a:r>
              <a:rPr sz="2200" dirty="0"/>
              <a:t>https://git-scm.com/download/win</a:t>
            </a:r>
          </a:p>
          <a:p>
            <a:endParaRPr sz="2200" dirty="0"/>
          </a:p>
          <a:p>
            <a:r>
              <a:rPr sz="2200" dirty="0"/>
              <a:t>It will download the software </a:t>
            </a:r>
            <a:endParaRPr sz="2200" dirty="0" smtClean="0"/>
          </a:p>
          <a:p>
            <a:endParaRPr sz="2200" dirty="0" smtClean="0"/>
          </a:p>
          <a:p>
            <a:r>
              <a:rPr sz="2200" dirty="0" smtClean="0"/>
              <a:t>Follow </a:t>
            </a:r>
            <a:r>
              <a:rPr sz="2200" dirty="0"/>
              <a:t>the installation steps.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009546"/>
            <a:ext cx="9144000" cy="58484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9910744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200" y="110891"/>
            <a:ext cx="8985600" cy="67471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6298782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200" y="0"/>
            <a:ext cx="8985599"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849398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110891"/>
            <a:ext cx="9143999" cy="67471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3795779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200" y="110892"/>
            <a:ext cx="8985600" cy="6636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211827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200" y="0"/>
            <a:ext cx="8985600" cy="674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3562277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1"/>
            <a:ext cx="9064800" cy="6857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595661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1"/>
            <a:ext cx="9143999" cy="3351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 y="3351232"/>
            <a:ext cx="9143999" cy="35067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29270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Operating System</a:t>
            </a:r>
          </a:p>
        </p:txBody>
      </p:sp>
      <p:sp>
        <p:nvSpPr>
          <p:cNvPr id="3" name="Text Placeholder 2"/>
          <p:cNvSpPr txBox="1">
            <a:spLocks noGrp="1"/>
          </p:cNvSpPr>
          <p:nvPr>
            <p:ph type="body" idx="4294967295"/>
          </p:nvPr>
        </p:nvSpPr>
        <p:spPr>
          <a:xfrm>
            <a:off x="1" y="1507839"/>
            <a:ext cx="7636320" cy="4547997"/>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The Unix operating system made up of 3 parts. Kernal, shell and programs</a:t>
            </a:r>
          </a:p>
          <a:p>
            <a:pPr lvl="0"/>
            <a:r>
              <a:rPr sz="2200"/>
              <a:t>Kernal: It is hub of the operating system, and allocates memory to programs, and take care file store, and communication in response to system calls.</a:t>
            </a:r>
          </a:p>
          <a:p>
            <a:pPr lvl="0"/>
            <a:r>
              <a:rPr sz="2200"/>
              <a:t>Eg: user types rm myfile  then shell searches for the file store containing “rm” then request the kernal through the system call for executing rm on my file.</a:t>
            </a:r>
          </a:p>
          <a:p>
            <a:pPr lvl="0"/>
            <a:r>
              <a:rPr sz="2200"/>
              <a:t>Shell and kernal are work together</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OS -contd..</a:t>
            </a:r>
          </a:p>
        </p:txBody>
      </p:sp>
      <p:sp>
        <p:nvSpPr>
          <p:cNvPr id="3" name="Text Placeholder 2"/>
          <p:cNvSpPr txBox="1">
            <a:spLocks noGrp="1"/>
          </p:cNvSpPr>
          <p:nvPr>
            <p:ph type="body" idx="4294967295"/>
          </p:nvPr>
        </p:nvSpPr>
        <p:spPr>
          <a:xfrm>
            <a:off x="1" y="165185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Shell:  it is interface between user and </a:t>
            </a:r>
            <a:r>
              <a:rPr sz="2200" dirty="0" err="1"/>
              <a:t>kernal</a:t>
            </a:r>
            <a:r>
              <a:rPr sz="2200" dirty="0"/>
              <a:t>. When user enters any command it will send the system call to </a:t>
            </a:r>
            <a:r>
              <a:rPr sz="2200" dirty="0" err="1"/>
              <a:t>kernal</a:t>
            </a:r>
            <a:r>
              <a:rPr sz="2200" dirty="0"/>
              <a:t> and perform the operation and return to shell prompt.</a:t>
            </a:r>
          </a:p>
          <a:p>
            <a:pPr lvl="0"/>
            <a:r>
              <a:rPr sz="2200" dirty="0"/>
              <a:t>Programs or commands which user write the commands</a:t>
            </a:r>
          </a:p>
          <a:p>
            <a:pPr lvl="0"/>
            <a:r>
              <a:rPr sz="2200" dirty="0" err="1"/>
              <a:t>Eg</a:t>
            </a:r>
            <a:r>
              <a:rPr sz="2200" dirty="0"/>
              <a:t>: OS X, Solaris, All Linux</a:t>
            </a:r>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4402"/>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OS contd...</a:t>
            </a:r>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Unix Processes</a:t>
            </a:r>
          </a:p>
          <a:p>
            <a:pPr lvl="0"/>
            <a:r>
              <a:rPr sz="2200"/>
              <a:t>When a program is started in UNIX, it creates what is known as Process on the system. Every process is assigned a unique serial number called its process id or PID.</a:t>
            </a:r>
          </a:p>
          <a:p>
            <a:pPr lvl="0"/>
            <a:r>
              <a:rPr sz="2200"/>
              <a:t>Process and process management is becomes more important on UNIX systems.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Architecture</a:t>
            </a:r>
          </a:p>
        </p:txBody>
      </p:sp>
      <p:pic>
        <p:nvPicPr>
          <p:cNvPr id="4" name="Picture 3"/>
          <p:cNvPicPr>
            <a:picLocks noChangeAspect="1"/>
          </p:cNvPicPr>
          <p:nvPr/>
        </p:nvPicPr>
        <p:blipFill>
          <a:blip r:embed="rId3">
            <a:lum/>
            <a:alphaModFix/>
          </a:blip>
          <a:srcRect/>
          <a:stretch>
            <a:fillRect/>
          </a:stretch>
        </p:blipFill>
        <p:spPr>
          <a:xfrm rot="4200">
            <a:off x="677196" y="1661425"/>
            <a:ext cx="3882040" cy="4391595"/>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336320" y="635107"/>
            <a:ext cx="7807680" cy="1144920"/>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Shell- Useful commands</a:t>
            </a:r>
          </a:p>
        </p:txBody>
      </p:sp>
      <p:sp>
        <p:nvSpPr>
          <p:cNvPr id="3" name="Text Placeholder 2"/>
          <p:cNvSpPr txBox="1">
            <a:spLocks noGrp="1"/>
          </p:cNvSpPr>
          <p:nvPr>
            <p:ph type="body" idx="4294967295"/>
          </p:nvPr>
        </p:nvSpPr>
        <p:spPr>
          <a:xfrm>
            <a:off x="1" y="1575526"/>
            <a:ext cx="7636320" cy="4912356"/>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File Management</a:t>
            </a:r>
          </a:p>
          <a:p>
            <a:pPr lvl="0"/>
            <a:r>
              <a:rPr sz="2200"/>
              <a:t>ls - List files</a:t>
            </a:r>
          </a:p>
          <a:p>
            <a:pPr lvl="0"/>
            <a:r>
              <a:rPr sz="2200"/>
              <a:t>cd - Change directories</a:t>
            </a:r>
          </a:p>
          <a:p>
            <a:pPr lvl="0"/>
            <a:r>
              <a:rPr sz="2200"/>
              <a:t>pwd - Print current (working) directory</a:t>
            </a:r>
          </a:p>
          <a:p>
            <a:pPr lvl="0"/>
            <a:r>
              <a:rPr sz="2200"/>
              <a:t>mkdir - Make a new, empty directory</a:t>
            </a:r>
          </a:p>
          <a:p>
            <a:pPr lvl="0"/>
            <a:r>
              <a:rPr sz="2200"/>
              <a:t>rmdir - Remove an empty directory</a:t>
            </a:r>
          </a:p>
          <a:p>
            <a:pPr lvl="0"/>
            <a:r>
              <a:rPr sz="2200"/>
              <a:t>cp - Copy files</a:t>
            </a:r>
          </a:p>
          <a:p>
            <a:pPr lvl="0"/>
            <a:r>
              <a:rPr sz="2200"/>
              <a:t>rm - Remove files</a:t>
            </a:r>
          </a:p>
          <a:p>
            <a:pPr lvl="0"/>
            <a:r>
              <a:rPr sz="2200"/>
              <a:t>mv - Move files or directories</a:t>
            </a:r>
          </a:p>
          <a:p>
            <a:pPr lvl="0"/>
            <a:r>
              <a:rPr sz="2200"/>
              <a:t>find - Find files or folders based on name, date, size, ownership or other parameters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336320" y="635107"/>
            <a:ext cx="7807680" cy="1144920"/>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a:t>Unix Shell- Useful commands</a:t>
            </a:r>
          </a:p>
        </p:txBody>
      </p:sp>
      <p:sp>
        <p:nvSpPr>
          <p:cNvPr id="3" name="Text Placeholder 2"/>
          <p:cNvSpPr txBox="1">
            <a:spLocks noGrp="1"/>
          </p:cNvSpPr>
          <p:nvPr>
            <p:ph type="body" idx="4294967295"/>
          </p:nvPr>
        </p:nvSpPr>
        <p:spPr>
          <a:xfrm>
            <a:off x="1" y="1575526"/>
            <a:ext cx="7636320" cy="4912356"/>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File Management</a:t>
            </a:r>
          </a:p>
          <a:p>
            <a:pPr lvl="0"/>
            <a:r>
              <a:rPr sz="2200"/>
              <a:t>ls - List files</a:t>
            </a:r>
          </a:p>
          <a:p>
            <a:pPr lvl="0"/>
            <a:r>
              <a:rPr sz="2200"/>
              <a:t>cd - Change directories</a:t>
            </a:r>
          </a:p>
          <a:p>
            <a:pPr lvl="0"/>
            <a:r>
              <a:rPr sz="2200"/>
              <a:t>pwd - Print current (working) directory</a:t>
            </a:r>
          </a:p>
          <a:p>
            <a:pPr lvl="0"/>
            <a:r>
              <a:rPr sz="2200"/>
              <a:t>mkdir - Make a new, empty directory</a:t>
            </a:r>
          </a:p>
          <a:p>
            <a:pPr lvl="0"/>
            <a:r>
              <a:rPr sz="2200"/>
              <a:t>rmdir - Remove an empty directory</a:t>
            </a:r>
          </a:p>
          <a:p>
            <a:pPr lvl="0"/>
            <a:r>
              <a:rPr sz="2200"/>
              <a:t>cp - Copy files</a:t>
            </a:r>
          </a:p>
          <a:p>
            <a:pPr lvl="0"/>
            <a:r>
              <a:rPr sz="2200"/>
              <a:t>rm - Remove files</a:t>
            </a:r>
          </a:p>
          <a:p>
            <a:pPr lvl="0"/>
            <a:r>
              <a:rPr sz="2200"/>
              <a:t>mv - Move files or directories</a:t>
            </a:r>
          </a:p>
          <a:p>
            <a:pPr lvl="0"/>
            <a:r>
              <a:rPr sz="2200"/>
              <a:t>find - Find files or folders based on name, date, size, ownership or other parameters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594783"/>
            <a:ext cx="7807680" cy="1144920"/>
          </a:xfrm>
        </p:spPr>
        <p:txBody>
          <a:bodyPr>
            <a:no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Introduction to Linux operating system</a:t>
            </a:r>
          </a:p>
        </p:txBody>
      </p:sp>
      <p:sp>
        <p:nvSpPr>
          <p:cNvPr id="3" name="Text Placeholder 2"/>
          <p:cNvSpPr txBox="1">
            <a:spLocks noGrp="1"/>
          </p:cNvSpPr>
          <p:nvPr>
            <p:ph type="body" idx="4294967295"/>
          </p:nvPr>
        </p:nvSpPr>
        <p:spPr>
          <a:xfrm>
            <a:off x="1" y="1908201"/>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buNone/>
            </a:pPr>
            <a:r>
              <a:rPr sz="2200" dirty="0"/>
              <a:t>Linux Components</a:t>
            </a:r>
          </a:p>
          <a:p>
            <a:pPr lvl="0"/>
            <a:r>
              <a:rPr sz="2200" dirty="0" smtClean="0"/>
              <a:t>Kernel: </a:t>
            </a:r>
            <a:r>
              <a:rPr sz="2200" dirty="0"/>
              <a:t>The Linux </a:t>
            </a:r>
            <a:r>
              <a:rPr sz="2200" dirty="0" smtClean="0"/>
              <a:t>kernel </a:t>
            </a:r>
            <a:r>
              <a:rPr sz="2200" dirty="0"/>
              <a:t>supports large number of pc hardware devices</a:t>
            </a:r>
          </a:p>
          <a:p>
            <a:pPr lvl="0"/>
            <a:r>
              <a:rPr sz="2200" dirty="0"/>
              <a:t>Shells and GuIs: Bourne shell and bash shell</a:t>
            </a:r>
          </a:p>
          <a:p>
            <a:pPr lvl="0"/>
            <a:r>
              <a:rPr sz="2200" dirty="0"/>
              <a:t>GUIs : GNOME and KDE windows like operating system</a:t>
            </a:r>
          </a:p>
          <a:p>
            <a:pPr lvl="0"/>
            <a:r>
              <a:rPr sz="2200" dirty="0"/>
              <a:t>System Utilities: are commands such as </a:t>
            </a:r>
            <a:r>
              <a:rPr sz="2200" dirty="0" smtClean="0"/>
              <a:t>ls,cp,grep,awk,sed,wc </a:t>
            </a:r>
            <a:r>
              <a:rPr sz="2200" dirty="0"/>
              <a:t>and more</a:t>
            </a:r>
          </a:p>
          <a:p>
            <a:pPr lvl="0"/>
            <a:r>
              <a:rPr sz="2200" dirty="0"/>
              <a:t>Application programs: </a:t>
            </a:r>
            <a:r>
              <a:rPr sz="2200" dirty="0" err="1"/>
              <a:t>emacs</a:t>
            </a:r>
            <a:r>
              <a:rPr sz="2200" dirty="0"/>
              <a:t>, </a:t>
            </a:r>
            <a:r>
              <a:rPr sz="2200" dirty="0" err="1"/>
              <a:t>c++</a:t>
            </a:r>
            <a:r>
              <a:rPr sz="2200" dirty="0"/>
              <a:t> compiler.</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History of DevOps</a:t>
            </a:r>
          </a:p>
        </p:txBody>
      </p:sp>
      <p:sp>
        <p:nvSpPr>
          <p:cNvPr id="3" name="Text Placeholder 2"/>
          <p:cNvSpPr txBox="1">
            <a:spLocks noGrp="1"/>
          </p:cNvSpPr>
          <p:nvPr>
            <p:ph type="body" idx="4294967295"/>
          </p:nvPr>
        </p:nvSpPr>
        <p:spPr>
          <a:xfrm>
            <a:off x="1" y="1493438"/>
            <a:ext cx="7636320" cy="4547997"/>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History of DevOps?</a:t>
            </a:r>
          </a:p>
          <a:p>
            <a:pPr lvl="0"/>
            <a:r>
              <a:rPr sz="2200" dirty="0"/>
              <a:t>It is philosophy or enhancement or optimization of organization Dev and Ops</a:t>
            </a:r>
          </a:p>
          <a:p>
            <a:pPr lvl="0"/>
            <a:r>
              <a:rPr sz="2200" dirty="0"/>
              <a:t>Philosophy-business works best when efforts are coordinated and collaborative</a:t>
            </a:r>
          </a:p>
          <a:p>
            <a:pPr lvl="0"/>
            <a:r>
              <a:rPr sz="2200" dirty="0"/>
              <a:t>DevOps efforts as to respond more rapidly to the market changes.</a:t>
            </a:r>
          </a:p>
          <a:p>
            <a:pPr lvl="0"/>
            <a:r>
              <a:rPr sz="2200" dirty="0"/>
              <a:t>DevOps is need of business demand</a:t>
            </a:r>
          </a:p>
          <a:p>
            <a:pPr lvl="0"/>
            <a:endParaRPr sz="2200" dirty="0"/>
          </a:p>
          <a:p>
            <a:pPr lvl="0"/>
            <a:endParaRPr sz="2200" dirty="0"/>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456528"/>
            <a:ext cx="7807680" cy="1144920"/>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Linux Admin Commands</a:t>
            </a:r>
          </a:p>
        </p:txBody>
      </p:sp>
      <p:sp>
        <p:nvSpPr>
          <p:cNvPr id="3" name="Text Placeholder 2"/>
          <p:cNvSpPr txBox="1">
            <a:spLocks noGrp="1"/>
          </p:cNvSpPr>
          <p:nvPr>
            <p:ph type="body" idx="4294967295"/>
          </p:nvPr>
        </p:nvSpPr>
        <p:spPr>
          <a:xfrm>
            <a:off x="1" y="1493438"/>
            <a:ext cx="7636320" cy="4961320"/>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b="1"/>
              <a:t>Uptime</a:t>
            </a:r>
            <a:r>
              <a:rPr sz="2200"/>
              <a:t>: shows since how long your system is running, it will give hours:minute if it less than a day</a:t>
            </a:r>
          </a:p>
          <a:p>
            <a:pPr lvl="0"/>
            <a:r>
              <a:rPr sz="2200" b="1"/>
              <a:t>W</a:t>
            </a:r>
            <a:r>
              <a:rPr sz="2200"/>
              <a:t>: command will display the users currently logged in and their process along with shows load averages, also shows remote host login time,idle time.</a:t>
            </a:r>
          </a:p>
          <a:p>
            <a:pPr lvl="0"/>
            <a:r>
              <a:rPr sz="2200" b="1"/>
              <a:t>Users</a:t>
            </a:r>
            <a:r>
              <a:rPr sz="2200"/>
              <a:t>: displays currently logged in users</a:t>
            </a:r>
          </a:p>
          <a:p>
            <a:pPr lvl="0"/>
            <a:r>
              <a:rPr sz="2200" b="1"/>
              <a:t>Who</a:t>
            </a:r>
            <a:r>
              <a:rPr sz="2200"/>
              <a:t>: command returns the username and date,time and hostname user has logged in.</a:t>
            </a:r>
          </a:p>
          <a:p>
            <a:pPr lvl="0"/>
            <a:r>
              <a:rPr sz="2200" b="1"/>
              <a:t>Crontab</a:t>
            </a:r>
            <a:r>
              <a:rPr sz="2200"/>
              <a:t>: command lists schedule jobs for current user.</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456528"/>
            <a:ext cx="7807680" cy="1144920"/>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Linux Admin Commands Contd..</a:t>
            </a:r>
          </a:p>
        </p:txBody>
      </p:sp>
      <p:sp>
        <p:nvSpPr>
          <p:cNvPr id="3" name="Text Placeholder 2"/>
          <p:cNvSpPr txBox="1">
            <a:spLocks noGrp="1"/>
          </p:cNvSpPr>
          <p:nvPr>
            <p:ph type="body" idx="4294967295"/>
          </p:nvPr>
        </p:nvSpPr>
        <p:spPr>
          <a:xfrm>
            <a:off x="1" y="1562565"/>
            <a:ext cx="7636320" cy="4908035"/>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b="1" dirty="0"/>
              <a:t>Less</a:t>
            </a:r>
            <a:r>
              <a:rPr sz="2200" dirty="0"/>
              <a:t>: command allows quickly view file.</a:t>
            </a:r>
          </a:p>
          <a:p>
            <a:pPr lvl="0"/>
            <a:r>
              <a:rPr sz="2200" b="1" dirty="0"/>
              <a:t>More</a:t>
            </a:r>
            <a:r>
              <a:rPr sz="2200" dirty="0"/>
              <a:t>: command allows quickly view file but it will show percentage.</a:t>
            </a:r>
          </a:p>
          <a:p>
            <a:pPr lvl="0"/>
            <a:r>
              <a:rPr sz="2200" b="1" dirty="0"/>
              <a:t>Ssh</a:t>
            </a:r>
            <a:r>
              <a:rPr sz="2200" dirty="0"/>
              <a:t>: command used to login into the remote host. </a:t>
            </a:r>
            <a:r>
              <a:rPr sz="2200" dirty="0" err="1"/>
              <a:t>Eg</a:t>
            </a:r>
            <a:r>
              <a:rPr sz="2200" dirty="0"/>
              <a:t>: </a:t>
            </a:r>
            <a:r>
              <a:rPr sz="2200" dirty="0" err="1"/>
              <a:t>ssh</a:t>
            </a:r>
            <a:r>
              <a:rPr sz="2200" dirty="0"/>
              <a:t> </a:t>
            </a:r>
            <a:r>
              <a:rPr sz="2200" dirty="0">
                <a:hlinkClick r:id="rId3"/>
              </a:rPr>
              <a:t>test@192.168.3.1</a:t>
            </a:r>
          </a:p>
          <a:p>
            <a:pPr lvl="0"/>
            <a:r>
              <a:rPr sz="2200" b="1" dirty="0"/>
              <a:t>Ftp or sftp</a:t>
            </a:r>
            <a:r>
              <a:rPr sz="2200" dirty="0"/>
              <a:t>: command is used to connect to remote ftp host,sftp(secure file transfer protocol). </a:t>
            </a:r>
            <a:r>
              <a:rPr sz="2200" dirty="0" err="1"/>
              <a:t>Eg</a:t>
            </a:r>
            <a:r>
              <a:rPr sz="2200" dirty="0"/>
              <a:t>: ftp 192.168.3.1</a:t>
            </a:r>
          </a:p>
          <a:p>
            <a:pPr lvl="0"/>
            <a:r>
              <a:rPr sz="2200" dirty="0"/>
              <a:t>You can dump multiple files at one stretch ftp &gt; </a:t>
            </a:r>
            <a:r>
              <a:rPr sz="2200" dirty="0" err="1"/>
              <a:t>mput</a:t>
            </a:r>
            <a:r>
              <a:rPr sz="2200" dirty="0"/>
              <a:t> *.txt</a:t>
            </a:r>
          </a:p>
          <a:p>
            <a:pPr lvl="0"/>
            <a:r>
              <a:rPr sz="2200" dirty="0"/>
              <a:t>You can download multiple files at one stretch ftp &gt; </a:t>
            </a:r>
            <a:r>
              <a:rPr sz="2200" dirty="0" err="1"/>
              <a:t>mget</a:t>
            </a:r>
            <a:r>
              <a:rPr sz="2200" dirty="0"/>
              <a:t> *.txt</a:t>
            </a:r>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387401"/>
            <a:ext cx="7807680" cy="1144920"/>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Linux Admin Commands contd..</a:t>
            </a:r>
          </a:p>
        </p:txBody>
      </p:sp>
      <p:sp>
        <p:nvSpPr>
          <p:cNvPr id="3" name="Text Placeholder 2"/>
          <p:cNvSpPr txBox="1">
            <a:spLocks noGrp="1"/>
          </p:cNvSpPr>
          <p:nvPr>
            <p:ph type="body" idx="4294967295"/>
          </p:nvPr>
        </p:nvSpPr>
        <p:spPr>
          <a:xfrm>
            <a:off x="1" y="1425750"/>
            <a:ext cx="7636320" cy="4961321"/>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endParaRPr sz="2200" b="1" dirty="0" smtClean="0"/>
          </a:p>
          <a:p>
            <a:pPr lvl="0"/>
            <a:r>
              <a:rPr sz="2200" b="1" dirty="0" err="1" smtClean="0"/>
              <a:t>Service</a:t>
            </a:r>
            <a:r>
              <a:rPr sz="2200" dirty="0" err="1" smtClean="0"/>
              <a:t>:command</a:t>
            </a:r>
            <a:r>
              <a:rPr sz="2200" dirty="0" smtClean="0"/>
              <a:t> </a:t>
            </a:r>
            <a:r>
              <a:rPr sz="2200" dirty="0"/>
              <a:t>call script located at /</a:t>
            </a:r>
            <a:r>
              <a:rPr sz="2200" dirty="0" err="1"/>
              <a:t>etc</a:t>
            </a:r>
            <a:r>
              <a:rPr sz="2200" dirty="0"/>
              <a:t>/</a:t>
            </a:r>
            <a:r>
              <a:rPr sz="2200" dirty="0" err="1"/>
              <a:t>init.d</a:t>
            </a:r>
            <a:r>
              <a:rPr sz="2200" dirty="0"/>
              <a:t>/ and execute the script.  Service </a:t>
            </a:r>
            <a:r>
              <a:rPr sz="2200" dirty="0" err="1"/>
              <a:t>httpd</a:t>
            </a:r>
            <a:r>
              <a:rPr sz="2200" dirty="0"/>
              <a:t> start or /</a:t>
            </a:r>
            <a:r>
              <a:rPr sz="2200" dirty="0" err="1"/>
              <a:t>etc</a:t>
            </a:r>
            <a:r>
              <a:rPr sz="2200" dirty="0"/>
              <a:t>/</a:t>
            </a:r>
            <a:r>
              <a:rPr sz="2200" dirty="0" err="1"/>
              <a:t>init.d</a:t>
            </a:r>
            <a:r>
              <a:rPr sz="2200" dirty="0"/>
              <a:t>/</a:t>
            </a:r>
            <a:r>
              <a:rPr sz="2200" dirty="0" err="1"/>
              <a:t>httpd</a:t>
            </a:r>
            <a:r>
              <a:rPr sz="2200" dirty="0"/>
              <a:t> start</a:t>
            </a:r>
          </a:p>
          <a:p>
            <a:pPr lvl="0"/>
            <a:r>
              <a:rPr sz="2200" b="1" dirty="0"/>
              <a:t>Free</a:t>
            </a:r>
            <a:r>
              <a:rPr sz="2200" dirty="0"/>
              <a:t>: command shows </a:t>
            </a:r>
            <a:r>
              <a:rPr sz="2200" dirty="0" err="1"/>
              <a:t>free,total</a:t>
            </a:r>
            <a:r>
              <a:rPr sz="2200" dirty="0"/>
              <a:t> and swap memory information in bytes.</a:t>
            </a:r>
          </a:p>
          <a:p>
            <a:pPr lvl="0"/>
            <a:r>
              <a:rPr sz="2200" b="1" dirty="0"/>
              <a:t>Top</a:t>
            </a:r>
            <a:r>
              <a:rPr sz="2200" dirty="0"/>
              <a:t>: command will display the processor information also tasks managed by </a:t>
            </a:r>
            <a:r>
              <a:rPr sz="2200" dirty="0" err="1"/>
              <a:t>kernal</a:t>
            </a:r>
            <a:r>
              <a:rPr sz="2200" dirty="0"/>
              <a:t> at real time. -u for specific user</a:t>
            </a:r>
          </a:p>
          <a:p>
            <a:pPr lvl="0"/>
            <a:r>
              <a:rPr sz="2200" b="1" dirty="0" err="1"/>
              <a:t>Lsof</a:t>
            </a:r>
            <a:r>
              <a:rPr sz="2200" dirty="0"/>
              <a:t>: command displays the list of open file by particular user.</a:t>
            </a:r>
          </a:p>
          <a:p>
            <a:pPr lvl="0"/>
            <a:r>
              <a:rPr sz="2200" b="1" dirty="0" err="1"/>
              <a:t>Grep</a:t>
            </a:r>
            <a:r>
              <a:rPr sz="2200" dirty="0"/>
              <a:t>: command search for a given string in a file.</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456528"/>
            <a:ext cx="7807680" cy="1144920"/>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Linux Admin Commands contd..</a:t>
            </a:r>
          </a:p>
        </p:txBody>
      </p:sp>
      <p:sp>
        <p:nvSpPr>
          <p:cNvPr id="3" name="Text Placeholder 2"/>
          <p:cNvSpPr txBox="1">
            <a:spLocks noGrp="1"/>
          </p:cNvSpPr>
          <p:nvPr>
            <p:ph type="body" idx="4294967295"/>
          </p:nvPr>
        </p:nvSpPr>
        <p:spPr>
          <a:xfrm>
            <a:off x="0" y="1651855"/>
            <a:ext cx="7634880" cy="4547997"/>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b="1"/>
              <a:t>Find</a:t>
            </a:r>
            <a:r>
              <a:rPr sz="2200"/>
              <a:t>: command searches file, string and directories eg: find / -name test</a:t>
            </a:r>
          </a:p>
          <a:p>
            <a:pPr lvl="0"/>
            <a:r>
              <a:rPr sz="2200" b="1"/>
              <a:t>Last</a:t>
            </a:r>
            <a:r>
              <a:rPr sz="2200"/>
              <a:t>: using this command we can watch the user activity in the system.eg: terminal date, time,system rebook and kernal version, very useful command for trouble shoot.</a:t>
            </a:r>
          </a:p>
          <a:p>
            <a:pPr lvl="0"/>
            <a:r>
              <a:rPr sz="2200" b="1"/>
              <a:t>Ps</a:t>
            </a:r>
            <a:r>
              <a:rPr sz="2200"/>
              <a:t>: displays the process information</a:t>
            </a:r>
          </a:p>
          <a:p>
            <a:pPr lvl="0"/>
            <a:r>
              <a:rPr sz="2200" b="1"/>
              <a:t>Kill</a:t>
            </a:r>
            <a:r>
              <a:rPr sz="2200"/>
              <a:t>: kill the process or terminate the process.</a:t>
            </a:r>
          </a:p>
          <a:p>
            <a:pPr lvl="0"/>
            <a:endParaRPr sz="220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4402"/>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Linux commands contd..</a:t>
            </a:r>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File Permission commands</a:t>
            </a:r>
          </a:p>
          <a:p>
            <a:pPr lvl="0"/>
            <a:r>
              <a:rPr sz="2200" dirty="0" err="1"/>
              <a:t>Chmod</a:t>
            </a:r>
            <a:r>
              <a:rPr sz="2200" dirty="0"/>
              <a:t> operation and description</a:t>
            </a:r>
          </a:p>
          <a:p>
            <a:pPr lvl="0"/>
            <a:r>
              <a:rPr sz="2200" dirty="0"/>
              <a:t>+   adds the designated permission to a file or directory</a:t>
            </a:r>
          </a:p>
          <a:p>
            <a:pPr lvl="0"/>
            <a:r>
              <a:rPr sz="2200" dirty="0"/>
              <a:t>-  Removes the designated permission to a file or directory.</a:t>
            </a:r>
          </a:p>
          <a:p>
            <a:pPr lvl="0"/>
            <a:r>
              <a:rPr sz="2200" dirty="0"/>
              <a:t>=  sets the designated permissions</a:t>
            </a:r>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4113"/>
            <a:ext cx="7807680" cy="1144920"/>
          </a:xfrm>
          <a:prstGeom prst="rect">
            <a:avLst/>
          </a:prstGeom>
        </p:spPr>
        <p:txBody>
          <a:bodyPr vert="horz" lIns="91430" tIns="45715" rIns="91430" bIns="45715" rtlCol="0" anchor="b">
            <a:noAutofit/>
          </a:bodyPr>
          <a:lstStyle>
            <a:defPPr lvl="0">
              <a:buClr>
                <a:srgbClr val="000000"/>
              </a:buClr>
              <a:buSzPct val="45000"/>
              <a:buFont typeface="StarSymbol"/>
              <a:buNone/>
              <a:defRPr/>
            </a:defPPr>
            <a:lvl1pPr lvl="0" algn="ctr" defTabSz="1007943" rtl="0" eaLnBrk="1" latinLnBrk="0" hangingPunct="1">
              <a:lnSpc>
                <a:spcPts val="6393"/>
              </a:lnSpc>
              <a:spcBef>
                <a:spcPct val="0"/>
              </a:spcBef>
              <a:buClr>
                <a:srgbClr val="000000"/>
              </a:buClr>
              <a:buSzPct val="45000"/>
              <a:buFont typeface="StarSymbol"/>
              <a:buChar char=""/>
              <a:defRPr sz="6000" kern="1200">
                <a:solidFill>
                  <a:schemeClr val="tx2"/>
                </a:solidFill>
                <a:effectLst>
                  <a:outerShdw blurRad="63500" dist="38100" dir="5400000" algn="t" rotWithShape="0">
                    <a:prstClr val="black">
                      <a:alpha val="25000"/>
                    </a:prstClr>
                  </a:outerShdw>
                </a:effectLst>
                <a:latin typeface="+mn-lt"/>
                <a:ea typeface="+mj-ea"/>
                <a:cs typeface="+mj-cs"/>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lang="en-US" dirty="0" smtClean="0"/>
              <a:t>Virtualization</a:t>
            </a:r>
            <a:endParaRPr lang="en-US" dirty="0"/>
          </a:p>
        </p:txBody>
      </p:sp>
      <p:sp>
        <p:nvSpPr>
          <p:cNvPr id="3" name="Content Placeholder 1"/>
          <p:cNvSpPr txBox="1">
            <a:spLocks/>
          </p:cNvSpPr>
          <p:nvPr/>
        </p:nvSpPr>
        <p:spPr>
          <a:xfrm>
            <a:off x="342719" y="1493437"/>
            <a:ext cx="8445600" cy="4424144"/>
          </a:xfrm>
          <a:prstGeom prst="rect">
            <a:avLst/>
          </a:prstGeom>
        </p:spPr>
        <p:txBody>
          <a:bodyPr lIns="82945" tIns="41473" rIns="82945" bIns="41473">
            <a:normAutofit fontScale="92500" lnSpcReduction="20000"/>
          </a:bodyPr>
          <a:lstStyle>
            <a:lvl1pPr marL="377979" indent="-377979" algn="l" defTabSz="1007943" rtl="0" eaLnBrk="1" latinLnBrk="0" hangingPunct="1">
              <a:spcBef>
                <a:spcPct val="20000"/>
              </a:spcBef>
              <a:buFont typeface="Arial" pitchFamily="34" charset="0"/>
              <a:buChar char="•"/>
              <a:defRPr sz="2600" kern="1200">
                <a:solidFill>
                  <a:schemeClr val="tx1">
                    <a:lumMod val="50000"/>
                    <a:lumOff val="50000"/>
                  </a:schemeClr>
                </a:solidFill>
                <a:latin typeface="+mj-lt"/>
                <a:ea typeface="+mn-ea"/>
                <a:cs typeface="+mn-cs"/>
              </a:defRPr>
            </a:lvl1pPr>
            <a:lvl2pPr marL="818954" indent="-314982" algn="l" defTabSz="1007943" rtl="0" eaLnBrk="1" latinLnBrk="0" hangingPunct="1">
              <a:spcBef>
                <a:spcPct val="20000"/>
              </a:spcBef>
              <a:buFont typeface="Courier New" pitchFamily="49" charset="0"/>
              <a:buChar char="o"/>
              <a:defRPr sz="1800" kern="1200">
                <a:solidFill>
                  <a:schemeClr val="tx1">
                    <a:lumMod val="50000"/>
                    <a:lumOff val="50000"/>
                  </a:schemeClr>
                </a:solidFill>
                <a:latin typeface="+mj-lt"/>
                <a:ea typeface="+mn-ea"/>
                <a:cs typeface="+mn-cs"/>
              </a:defRPr>
            </a:lvl2pPr>
            <a:lvl3pPr marL="1259929" indent="-251986" algn="l" defTabSz="1007943"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3pPr>
            <a:lvl4pPr marL="1763900" indent="-251986" algn="l" defTabSz="1007943" rtl="0" eaLnBrk="1" latinLnBrk="0" hangingPunct="1">
              <a:spcBef>
                <a:spcPct val="20000"/>
              </a:spcBef>
              <a:buFont typeface="Courier New" pitchFamily="49" charset="0"/>
              <a:buChar char="o"/>
              <a:defRPr sz="1800" kern="1200">
                <a:solidFill>
                  <a:schemeClr val="tx1">
                    <a:lumMod val="50000"/>
                    <a:lumOff val="50000"/>
                  </a:schemeClr>
                </a:solidFill>
                <a:latin typeface="+mj-lt"/>
                <a:ea typeface="+mn-ea"/>
                <a:cs typeface="+mn-cs"/>
              </a:defRPr>
            </a:lvl4pPr>
            <a:lvl5pPr marL="2267872" indent="-251986" algn="l" defTabSz="1007943"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5pPr>
            <a:lvl6pPr marL="2771844" indent="-251986" algn="l" defTabSz="1007943" rtl="0" eaLnBrk="1" latinLnBrk="0" hangingPunct="1">
              <a:spcBef>
                <a:spcPct val="20000"/>
              </a:spcBef>
              <a:buFont typeface="Courier New" pitchFamily="49" charset="0"/>
              <a:buChar char="o"/>
              <a:defRPr sz="1800" kern="1200">
                <a:solidFill>
                  <a:schemeClr val="tx1">
                    <a:lumMod val="50000"/>
                    <a:lumOff val="50000"/>
                  </a:schemeClr>
                </a:solidFill>
                <a:latin typeface="+mj-lt"/>
                <a:ea typeface="+mn-ea"/>
                <a:cs typeface="+mn-cs"/>
              </a:defRPr>
            </a:lvl6pPr>
            <a:lvl7pPr marL="3275815" indent="-251986" algn="l" defTabSz="1007943"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7pPr>
            <a:lvl8pPr marL="3779787" indent="-251986" algn="l" defTabSz="1007943" rtl="0" eaLnBrk="1" latinLnBrk="0" hangingPunct="1">
              <a:spcBef>
                <a:spcPct val="20000"/>
              </a:spcBef>
              <a:buFont typeface="Courier New" pitchFamily="49" charset="0"/>
              <a:buChar char="o"/>
              <a:defRPr sz="1800" kern="1200">
                <a:solidFill>
                  <a:schemeClr val="tx1">
                    <a:lumMod val="50000"/>
                    <a:lumOff val="50000"/>
                  </a:schemeClr>
                </a:solidFill>
                <a:latin typeface="+mj-lt"/>
                <a:ea typeface="+mn-ea"/>
                <a:cs typeface="+mn-cs"/>
              </a:defRPr>
            </a:lvl8pPr>
            <a:lvl9pPr marL="4283758" indent="-251986" algn="l" defTabSz="1007943"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9pPr>
          </a:lstStyle>
          <a:p>
            <a:endParaRPr lang="en-US" sz="1600" dirty="0" smtClean="0"/>
          </a:p>
          <a:p>
            <a:r>
              <a:rPr lang="en-US" sz="2200" dirty="0" smtClean="0">
                <a:latin typeface="Albany"/>
              </a:rPr>
              <a:t>Virtualization means to create a </a:t>
            </a:r>
            <a:r>
              <a:rPr lang="en-US" sz="2200" dirty="0" smtClean="0">
                <a:latin typeface="Albany"/>
                <a:hlinkClick r:id="rId2"/>
              </a:rPr>
              <a:t>virtual</a:t>
            </a:r>
            <a:r>
              <a:rPr lang="en-US" sz="2200" dirty="0" smtClean="0">
                <a:latin typeface="Albany"/>
              </a:rPr>
              <a:t> version of a </a:t>
            </a:r>
            <a:r>
              <a:rPr lang="en-US" sz="2200" dirty="0" smtClean="0">
                <a:latin typeface="Albany"/>
                <a:hlinkClick r:id="rId3"/>
              </a:rPr>
              <a:t>device</a:t>
            </a:r>
            <a:r>
              <a:rPr lang="en-US" sz="2200" dirty="0" smtClean="0">
                <a:latin typeface="Albany"/>
              </a:rPr>
              <a:t> or resource, such as a </a:t>
            </a:r>
            <a:r>
              <a:rPr lang="en-US" sz="2200" dirty="0" smtClean="0">
                <a:latin typeface="Albany"/>
                <a:hlinkClick r:id="rId4"/>
              </a:rPr>
              <a:t>server</a:t>
            </a:r>
            <a:r>
              <a:rPr lang="en-US" sz="2200" dirty="0" smtClean="0">
                <a:latin typeface="Albany"/>
              </a:rPr>
              <a:t>, </a:t>
            </a:r>
            <a:r>
              <a:rPr lang="en-US" sz="2200" dirty="0" smtClean="0">
                <a:latin typeface="Albany"/>
                <a:hlinkClick r:id="rId5"/>
              </a:rPr>
              <a:t>storage device</a:t>
            </a:r>
            <a:r>
              <a:rPr lang="en-US" sz="2200" dirty="0" smtClean="0">
                <a:latin typeface="Albany"/>
              </a:rPr>
              <a:t>, </a:t>
            </a:r>
            <a:r>
              <a:rPr lang="en-US" sz="2200" dirty="0" smtClean="0">
                <a:latin typeface="Albany"/>
                <a:hlinkClick r:id="rId6"/>
              </a:rPr>
              <a:t>network</a:t>
            </a:r>
            <a:r>
              <a:rPr lang="en-US" sz="2200" dirty="0" smtClean="0">
                <a:latin typeface="Albany"/>
              </a:rPr>
              <a:t> or even an </a:t>
            </a:r>
            <a:r>
              <a:rPr lang="en-US" sz="2200" dirty="0" smtClean="0">
                <a:latin typeface="Albany"/>
                <a:hlinkClick r:id="rId7"/>
              </a:rPr>
              <a:t>operating system</a:t>
            </a:r>
            <a:r>
              <a:rPr lang="en-US" sz="2200" dirty="0" smtClean="0">
                <a:latin typeface="Albany"/>
              </a:rPr>
              <a:t> where the framework divides the resource into one or more </a:t>
            </a:r>
            <a:r>
              <a:rPr lang="en-US" sz="2200" dirty="0" smtClean="0">
                <a:latin typeface="Albany"/>
                <a:hlinkClick r:id="rId8"/>
              </a:rPr>
              <a:t>execution</a:t>
            </a:r>
            <a:r>
              <a:rPr lang="en-US" sz="2200" dirty="0" smtClean="0">
                <a:latin typeface="Albany"/>
              </a:rPr>
              <a:t> environments</a:t>
            </a:r>
          </a:p>
          <a:p>
            <a:endParaRPr lang="en-US" sz="2200" dirty="0" smtClean="0">
              <a:latin typeface="Albany"/>
            </a:endParaRPr>
          </a:p>
          <a:p>
            <a:r>
              <a:rPr lang="en-US" sz="2200" dirty="0" smtClean="0">
                <a:latin typeface="Albany"/>
              </a:rPr>
              <a:t>Run multiple operating systems and applications on a single server</a:t>
            </a:r>
          </a:p>
          <a:p>
            <a:endParaRPr lang="en-US" sz="2200" dirty="0" smtClean="0">
              <a:latin typeface="Albany"/>
            </a:endParaRPr>
          </a:p>
          <a:p>
            <a:r>
              <a:rPr lang="en-US" sz="2200" dirty="0" smtClean="0">
                <a:latin typeface="Albany"/>
              </a:rPr>
              <a:t>Consolidate hardware to get vastly higher productivity from fewer servers.</a:t>
            </a:r>
          </a:p>
          <a:p>
            <a:endParaRPr lang="en-US" sz="2200" dirty="0" smtClean="0">
              <a:latin typeface="Albany"/>
            </a:endParaRPr>
          </a:p>
          <a:p>
            <a:r>
              <a:rPr lang="en-US" sz="2200" dirty="0" smtClean="0">
                <a:latin typeface="Albany"/>
              </a:rPr>
              <a:t>Save 50 percent or more on overall IT costs.</a:t>
            </a:r>
          </a:p>
          <a:p>
            <a:endParaRPr lang="en-US" sz="2200" dirty="0" smtClean="0">
              <a:latin typeface="Albany"/>
            </a:endParaRPr>
          </a:p>
          <a:p>
            <a:r>
              <a:rPr lang="en-US" sz="2200" dirty="0" smtClean="0">
                <a:latin typeface="Albany"/>
              </a:rPr>
              <a:t>Speed up and simplify IT management, maintenance, and the deployment of new applications.</a:t>
            </a:r>
            <a:endParaRPr lang="en-US" sz="2200" dirty="0">
              <a:latin typeface="Albany"/>
            </a:endParaRPr>
          </a:p>
        </p:txBody>
      </p:sp>
    </p:spTree>
    <p:extLst>
      <p:ext uri="{BB962C8B-B14F-4D97-AF65-F5344CB8AC3E}">
        <p14:creationId xmlns="" xmlns:p14="http://schemas.microsoft.com/office/powerpoint/2010/main" val="13227447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594783"/>
            <a:ext cx="7807680" cy="1144920"/>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Cloud Computing--Agenda</a:t>
            </a:r>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What is cloud computing ?</a:t>
            </a:r>
          </a:p>
          <a:p>
            <a:pPr lvl="0"/>
            <a:r>
              <a:rPr sz="2200" dirty="0"/>
              <a:t>Cloud Computing History?</a:t>
            </a:r>
          </a:p>
          <a:p>
            <a:pPr lvl="0"/>
            <a:r>
              <a:rPr sz="2200" dirty="0"/>
              <a:t>Cloud Components?</a:t>
            </a:r>
          </a:p>
          <a:p>
            <a:pPr lvl="0"/>
            <a:r>
              <a:rPr sz="2200" dirty="0"/>
              <a:t>Central Server?</a:t>
            </a:r>
          </a:p>
          <a:p>
            <a:pPr lvl="0"/>
            <a:r>
              <a:rPr sz="2200" dirty="0"/>
              <a:t>Service Models?</a:t>
            </a:r>
          </a:p>
          <a:p>
            <a:pPr lvl="0"/>
            <a:r>
              <a:rPr sz="2200" dirty="0"/>
              <a:t>Deployment of cloud service?</a:t>
            </a:r>
          </a:p>
          <a:p>
            <a:pPr lvl="0"/>
            <a:r>
              <a:rPr sz="2200" dirty="0"/>
              <a:t>Why Cloud service is popular?</a:t>
            </a:r>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594783"/>
            <a:ext cx="7807680" cy="1144920"/>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What is Cloud </a:t>
            </a:r>
            <a:r>
              <a:rPr lang="en-US" dirty="0" smtClean="0"/>
              <a:t>Computing? </a:t>
            </a:r>
            <a:r>
              <a:rPr lang="en-US" dirty="0"/>
              <a:t/>
            </a:r>
            <a:br>
              <a:rPr lang="en-US" dirty="0"/>
            </a:br>
            <a:endParaRPr lang="en-US" dirty="0"/>
          </a:p>
        </p:txBody>
      </p:sp>
      <p:sp>
        <p:nvSpPr>
          <p:cNvPr id="3" name="Text Placeholder 2"/>
          <p:cNvSpPr txBox="1">
            <a:spLocks noGrp="1"/>
          </p:cNvSpPr>
          <p:nvPr>
            <p:ph type="body" idx="4294967295"/>
          </p:nvPr>
        </p:nvSpPr>
        <p:spPr>
          <a:xfrm>
            <a:off x="286560" y="1977328"/>
            <a:ext cx="885744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Distributed computing on internet or delivery of computing service over the internet</a:t>
            </a:r>
          </a:p>
          <a:p>
            <a:pPr lvl="0"/>
            <a:r>
              <a:rPr sz="2200" dirty="0" err="1"/>
              <a:t>Eg</a:t>
            </a:r>
            <a:r>
              <a:rPr sz="2200" dirty="0"/>
              <a:t>: yahoo, </a:t>
            </a:r>
            <a:r>
              <a:rPr sz="2200" dirty="0" err="1"/>
              <a:t>gmail</a:t>
            </a:r>
            <a:r>
              <a:rPr sz="2200" dirty="0"/>
              <a:t>, or </a:t>
            </a:r>
            <a:r>
              <a:rPr sz="2200" dirty="0" err="1"/>
              <a:t>microsoft</a:t>
            </a:r>
            <a:r>
              <a:rPr sz="2200" dirty="0"/>
              <a:t> exchange</a:t>
            </a:r>
          </a:p>
          <a:p>
            <a:pPr lvl="0"/>
            <a:r>
              <a:rPr sz="2200" dirty="0"/>
              <a:t> Instead of the creating new server for mail exchange, you will buy the service from the service provider</a:t>
            </a:r>
          </a:p>
          <a:p>
            <a:pPr lvl="0"/>
            <a:r>
              <a:rPr sz="2200" dirty="0"/>
              <a:t>You need not manage the hardware, or software or power supply etc.	</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525656"/>
            <a:ext cx="7807680" cy="1144920"/>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History</a:t>
            </a:r>
            <a:br>
              <a:rPr lang="en-US" dirty="0"/>
            </a:br>
            <a:endParaRPr lang="en-US" dirty="0"/>
          </a:p>
        </p:txBody>
      </p:sp>
      <p:sp>
        <p:nvSpPr>
          <p:cNvPr id="3" name="Text Placeholder 2"/>
          <p:cNvSpPr txBox="1">
            <a:spLocks noGrp="1"/>
          </p:cNvSpPr>
          <p:nvPr>
            <p:ph type="body" idx="4294967295"/>
          </p:nvPr>
        </p:nvSpPr>
        <p:spPr>
          <a:xfrm>
            <a:off x="1" y="1939884"/>
            <a:ext cx="885744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Concept evolved in 1950(IBM) called RJE (Remote Job Entry Process)</a:t>
            </a:r>
          </a:p>
          <a:p>
            <a:pPr lvl="0"/>
            <a:r>
              <a:rPr sz="2200" dirty="0"/>
              <a:t>After some time, around 1970, the concept of virtual machines was created.</a:t>
            </a:r>
          </a:p>
          <a:p>
            <a:pPr lvl="0"/>
            <a:r>
              <a:rPr sz="2200" dirty="0"/>
              <a:t>In 1990s, telecommunication started offering virtualized private networks</a:t>
            </a:r>
          </a:p>
          <a:p>
            <a:pPr lvl="0"/>
            <a:r>
              <a:rPr sz="2200" dirty="0"/>
              <a:t>In 2006, Amazon provided first public cloud AWS(Amazon web service)</a:t>
            </a:r>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525656"/>
            <a:ext cx="7807680" cy="1144920"/>
          </a:xfrm>
        </p:spPr>
        <p:txBody>
          <a:bodyPr>
            <a:no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Cloud Components</a:t>
            </a:r>
            <a:br>
              <a:rPr lang="en-US" dirty="0"/>
            </a:br>
            <a:endParaRPr lang="en-US" dirty="0"/>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It has three components</a:t>
            </a:r>
          </a:p>
          <a:p>
            <a:pPr lvl="0"/>
            <a:r>
              <a:rPr sz="2200" dirty="0"/>
              <a:t>Client computers</a:t>
            </a:r>
          </a:p>
          <a:p>
            <a:pPr lvl="0"/>
            <a:r>
              <a:rPr sz="2200" dirty="0"/>
              <a:t>Distributed servers</a:t>
            </a:r>
          </a:p>
          <a:p>
            <a:pPr lvl="0"/>
            <a:r>
              <a:rPr sz="2200" dirty="0"/>
              <a:t>Data </a:t>
            </a:r>
            <a:r>
              <a:rPr sz="2200" dirty="0" smtClean="0"/>
              <a:t>Centers</a:t>
            </a:r>
            <a:endParaRPr sz="2200" dirty="0"/>
          </a:p>
          <a:p>
            <a:pPr lvl="0"/>
            <a:endParaRPr sz="2200" dirty="0"/>
          </a:p>
        </p:txBody>
      </p:sp>
      <p:pic>
        <p:nvPicPr>
          <p:cNvPr id="6146" name="Picture 2" descr="Cloud Components&#10;It has three components&#10;1.) Client computers&#10;2.) Distributed Servers&#10;3.) Datacenters&#10;&#10; "/>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631692"/>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sz="6100" dirty="0" smtClean="0"/>
              <a:t>DevOps </a:t>
            </a:r>
            <a:r>
              <a:rPr lang="en-US" sz="6100" dirty="0"/>
              <a:t>Definitions</a:t>
            </a:r>
            <a:br>
              <a:rPr lang="en-US" sz="6100" dirty="0"/>
            </a:br>
            <a:endParaRPr lang="en-US" sz="6100" dirty="0"/>
          </a:p>
        </p:txBody>
      </p:sp>
      <p:sp>
        <p:nvSpPr>
          <p:cNvPr id="3" name="Text Placeholder 2"/>
          <p:cNvSpPr txBox="1">
            <a:spLocks noGrp="1"/>
          </p:cNvSpPr>
          <p:nvPr>
            <p:ph type="body" idx="4294967295"/>
          </p:nvPr>
        </p:nvSpPr>
        <p:spPr>
          <a:xfrm>
            <a:off x="1" y="1631692"/>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It is combination of development and operations.</a:t>
            </a:r>
          </a:p>
          <a:p>
            <a:pPr lvl="0"/>
            <a:r>
              <a:rPr sz="2200" dirty="0"/>
              <a:t>It is software development method that emphasis on  communication,collaboration,integration,automation and measurement of cooperation between software developers and other it professionals.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525656"/>
            <a:ext cx="7807680" cy="1144920"/>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DataCenters</a:t>
            </a:r>
            <a:br>
              <a:rPr lang="en-US" dirty="0"/>
            </a:br>
            <a:endParaRPr lang="en-US" dirty="0"/>
          </a:p>
        </p:txBody>
      </p:sp>
      <p:sp>
        <p:nvSpPr>
          <p:cNvPr id="3" name="Text Placeholder 2"/>
          <p:cNvSpPr txBox="1">
            <a:spLocks noGrp="1"/>
          </p:cNvSpPr>
          <p:nvPr>
            <p:ph type="body" idx="4294967295"/>
          </p:nvPr>
        </p:nvSpPr>
        <p:spPr>
          <a:xfrm>
            <a:off x="1" y="1939884"/>
            <a:ext cx="892656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It is collections of servers where application is placed and is accessed via internet</a:t>
            </a:r>
          </a:p>
          <a:p>
            <a:pPr lvl="0"/>
            <a:r>
              <a:rPr sz="2200" dirty="0"/>
              <a:t>A DataCenter is a facility that centralizes an organization's IT operations and hardware, where it stores, manages, and dessiminates its data.</a:t>
            </a:r>
          </a:p>
          <a:p>
            <a:pPr lvl="0"/>
            <a:r>
              <a:rPr sz="2200" dirty="0"/>
              <a:t>It is house of network's most critical systems and are vital to the continuity of daily operations.</a:t>
            </a:r>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10892"/>
            <a:ext cx="7807680" cy="1144920"/>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Distributed servers</a:t>
            </a:r>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Often servers are geographically different places but the server acts as they are sitting next to each other</a:t>
            </a:r>
          </a:p>
        </p:txBody>
      </p:sp>
      <p:pic>
        <p:nvPicPr>
          <p:cNvPr id="7170" name="Picture 2" descr="Distributed servers&#10;Often servers are in geographically&#10;different places, but server acts as&#10;if they are working next to e..."/>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105" y="1"/>
            <a:ext cx="9135895" cy="6857999"/>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Central Server</a:t>
            </a:r>
          </a:p>
        </p:txBody>
      </p:sp>
      <p:sp>
        <p:nvSpPr>
          <p:cNvPr id="3" name="Text Placeholder 2"/>
          <p:cNvSpPr txBox="1">
            <a:spLocks noGrp="1"/>
          </p:cNvSpPr>
          <p:nvPr>
            <p:ph type="body" idx="4294967295"/>
          </p:nvPr>
        </p:nvSpPr>
        <p:spPr>
          <a:xfrm>
            <a:off x="1" y="1939884"/>
            <a:ext cx="8788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It administers the system such as monitoring traffic, client demands to ensure everything runs smoothly</a:t>
            </a:r>
          </a:p>
          <a:p>
            <a:pPr lvl="0"/>
            <a:r>
              <a:rPr sz="2200" dirty="0"/>
              <a:t>It uses special type of software called middleware</a:t>
            </a:r>
          </a:p>
          <a:p>
            <a:pPr lvl="0"/>
            <a:r>
              <a:rPr sz="2200" dirty="0"/>
              <a:t>Middleware allow computer to communicate each other.</a:t>
            </a:r>
          </a:p>
          <a:p>
            <a:pPr lvl="1" rtl="0" hangingPunct="0">
              <a:buNone/>
            </a:pPr>
            <a:endParaRPr sz="2200" dirty="0"/>
          </a:p>
        </p:txBody>
      </p:sp>
      <p:pic>
        <p:nvPicPr>
          <p:cNvPr id="8194" name="Picture 2" descr="Central Server&#10; It&#10;&#10;Administers the system such as monitoring&#10;traffic, client demands to ensure everything&#10;runs smoothl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5878" y="0"/>
            <a:ext cx="9118122" cy="68580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456528"/>
            <a:ext cx="7807680" cy="1144920"/>
          </a:xfrm>
        </p:spPr>
        <p:txBody>
          <a:bodyPr>
            <a:no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Service Models-</a:t>
            </a:r>
            <a:r>
              <a:rPr lang="en-US" dirty="0" err="1"/>
              <a:t>SaaS</a:t>
            </a:r>
            <a:r>
              <a:rPr lang="en-US" dirty="0"/>
              <a:t/>
            </a:r>
            <a:br>
              <a:rPr lang="en-US" dirty="0"/>
            </a:br>
            <a:endParaRPr lang="en-US" dirty="0"/>
          </a:p>
        </p:txBody>
      </p:sp>
      <p:sp>
        <p:nvSpPr>
          <p:cNvPr id="3" name="Text Placeholder 2"/>
          <p:cNvSpPr txBox="1">
            <a:spLocks noGrp="1"/>
          </p:cNvSpPr>
          <p:nvPr>
            <p:ph type="body" idx="4294967295"/>
          </p:nvPr>
        </p:nvSpPr>
        <p:spPr>
          <a:xfrm>
            <a:off x="1" y="1409909"/>
            <a:ext cx="8926560" cy="537608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err="1"/>
              <a:t>SaaS</a:t>
            </a:r>
            <a:r>
              <a:rPr sz="2200" dirty="0"/>
              <a:t>(Software as a Service), Required software, Operating System and network is provided.</a:t>
            </a:r>
          </a:p>
          <a:p>
            <a:pPr lvl="0"/>
            <a:r>
              <a:rPr sz="2200" dirty="0"/>
              <a:t>allows users to run existing online applications</a:t>
            </a:r>
          </a:p>
          <a:p>
            <a:pPr lvl="0"/>
            <a:r>
              <a:rPr sz="2200" dirty="0"/>
              <a:t>The Application is hosted centrally</a:t>
            </a:r>
          </a:p>
          <a:p>
            <a:pPr lvl="0"/>
            <a:r>
              <a:rPr sz="2200" dirty="0"/>
              <a:t>Software testing takes place at a faster rate.</a:t>
            </a:r>
          </a:p>
          <a:p>
            <a:pPr lvl="0"/>
            <a:r>
              <a:rPr sz="2200" dirty="0"/>
              <a:t>Reduction in IT operational costs</a:t>
            </a:r>
          </a:p>
          <a:p>
            <a:pPr lvl="0"/>
            <a:r>
              <a:rPr sz="2200" dirty="0"/>
              <a:t>No need to install new software for release updates</a:t>
            </a:r>
          </a:p>
          <a:p>
            <a:pPr lvl="0"/>
            <a:endParaRPr sz="2200" dirty="0"/>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27363"/>
            <a:ext cx="7807680" cy="1144920"/>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Service Model-</a:t>
            </a:r>
            <a:r>
              <a:rPr lang="en-US" dirty="0" err="1"/>
              <a:t>PaaS</a:t>
            </a:r>
            <a:endParaRPr lang="en-US" dirty="0"/>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PaaS(Platform as a Service): Operating system and network is provided.</a:t>
            </a:r>
          </a:p>
          <a:p>
            <a:pPr lvl="0"/>
            <a:r>
              <a:rPr sz="2200"/>
              <a:t>allows users to create their own cloud  applications using supplier specific tools and languages</a:t>
            </a:r>
          </a:p>
          <a:p>
            <a:pPr lvl="0"/>
            <a:r>
              <a:rPr sz="2200"/>
              <a:t>Facilitation of hosting capabilities</a:t>
            </a:r>
          </a:p>
          <a:p>
            <a:pPr lvl="0"/>
            <a:r>
              <a:rPr sz="2200"/>
              <a:t>Designing and developing application</a:t>
            </a:r>
          </a:p>
          <a:p>
            <a:pPr lvl="0"/>
            <a:r>
              <a:rPr sz="2200"/>
              <a:t>Integrating web services and databases.</a:t>
            </a:r>
          </a:p>
          <a:p>
            <a:pPr lvl="0"/>
            <a:r>
              <a:rPr sz="2200"/>
              <a:t>Providing security,scalability and storage</a:t>
            </a:r>
          </a:p>
          <a:p>
            <a:pPr lvl="0"/>
            <a:endParaRPr sz="220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Service Model-</a:t>
            </a:r>
            <a:r>
              <a:rPr lang="en-US" dirty="0" err="1"/>
              <a:t>IaaS</a:t>
            </a:r>
            <a:endParaRPr lang="en-US" dirty="0"/>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err="1"/>
              <a:t>IaaS</a:t>
            </a:r>
            <a:r>
              <a:rPr sz="2200" dirty="0"/>
              <a:t>(Infrastructure as a Service): Just network is provided</a:t>
            </a:r>
          </a:p>
          <a:p>
            <a:pPr lvl="0"/>
            <a:r>
              <a:rPr sz="2200" dirty="0"/>
              <a:t>Virtualization of Desktop</a:t>
            </a:r>
          </a:p>
          <a:p>
            <a:pPr lvl="0"/>
            <a:r>
              <a:rPr sz="2200" dirty="0"/>
              <a:t>Internet availability</a:t>
            </a:r>
          </a:p>
          <a:p>
            <a:pPr lvl="0"/>
            <a:r>
              <a:rPr sz="2200" dirty="0"/>
              <a:t>Use of billing model</a:t>
            </a:r>
          </a:p>
          <a:p>
            <a:pPr lvl="0"/>
            <a:r>
              <a:rPr sz="2200" dirty="0"/>
              <a:t>Computerized administrative tasks</a:t>
            </a:r>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336320" y="1631692"/>
            <a:ext cx="7807680" cy="829527"/>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Deployment </a:t>
            </a:r>
            <a:r>
              <a:rPr lang="en-US" dirty="0"/>
              <a:t>of Cloud service</a:t>
            </a:r>
            <a:br>
              <a:rPr lang="en-US" dirty="0"/>
            </a:br>
            <a:endParaRPr lang="en-US" dirty="0"/>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Public Cloud</a:t>
            </a:r>
          </a:p>
          <a:p>
            <a:pPr lvl="0"/>
            <a:r>
              <a:rPr sz="2200" dirty="0"/>
              <a:t>Private Cloud</a:t>
            </a:r>
          </a:p>
          <a:p>
            <a:pPr lvl="0"/>
            <a:r>
              <a:rPr sz="2200" dirty="0"/>
              <a:t>Community Cloud</a:t>
            </a:r>
          </a:p>
          <a:p>
            <a:pPr lvl="0"/>
            <a:r>
              <a:rPr sz="2200" dirty="0"/>
              <a:t>Hybrid Cloud(Combined Cloud)</a:t>
            </a:r>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2419454"/>
          </a:xfrm>
        </p:spPr>
        <p:txBody>
          <a:bodyPr>
            <a:no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What is Cloud Computing? </a:t>
            </a:r>
            <a:br>
              <a:rPr lang="en-US" dirty="0"/>
            </a:br>
            <a:endParaRPr lang="en-US" dirty="0"/>
          </a:p>
        </p:txBody>
      </p:sp>
      <p:pic>
        <p:nvPicPr>
          <p:cNvPr id="4" name="Picture 3"/>
          <p:cNvPicPr>
            <a:picLocks noChangeAspect="1"/>
          </p:cNvPicPr>
          <p:nvPr/>
        </p:nvPicPr>
        <p:blipFill>
          <a:blip r:embed="rId3">
            <a:lum/>
            <a:alphaModFix/>
          </a:blip>
          <a:srcRect/>
          <a:stretch>
            <a:fillRect/>
          </a:stretch>
        </p:blipFill>
        <p:spPr>
          <a:xfrm>
            <a:off x="846747" y="1996089"/>
            <a:ext cx="5788773" cy="3395836"/>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4402"/>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Cloud Computing</a:t>
            </a:r>
          </a:p>
        </p:txBody>
      </p:sp>
      <p:pic>
        <p:nvPicPr>
          <p:cNvPr id="4" name="Picture 3"/>
          <p:cNvPicPr>
            <a:picLocks noChangeAspect="1"/>
          </p:cNvPicPr>
          <p:nvPr/>
        </p:nvPicPr>
        <p:blipFill>
          <a:blip r:embed="rId3">
            <a:lum/>
            <a:alphaModFix/>
          </a:blip>
          <a:srcRect/>
          <a:stretch>
            <a:fillRect/>
          </a:stretch>
        </p:blipFill>
        <p:spPr>
          <a:xfrm>
            <a:off x="784375" y="2009806"/>
            <a:ext cx="3611656" cy="3879835"/>
          </a:xfrm>
          <a:prstGeom prst="rect">
            <a:avLst/>
          </a:prstGeom>
          <a:noFill/>
          <a:ln>
            <a:noFill/>
          </a:ln>
        </p:spPr>
      </p:pic>
      <p:sp>
        <p:nvSpPr>
          <p:cNvPr id="5" name="Rectangle 4"/>
          <p:cNvSpPr/>
          <p:nvPr/>
        </p:nvSpPr>
        <p:spPr>
          <a:xfrm>
            <a:off x="4064256" y="4645351"/>
            <a:ext cx="3649536" cy="1078384"/>
          </a:xfrm>
          <a:prstGeom prst="rect">
            <a:avLst/>
          </a:pr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Amazon Ec2, </a:t>
            </a:r>
            <a:r>
              <a:rPr lang="en-US" sz="1600" dirty="0" err="1">
                <a:solidFill>
                  <a:srgbClr val="000000"/>
                </a:solidFill>
                <a:latin typeface="Arial" pitchFamily="18"/>
                <a:ea typeface="Microsoft YaHei" pitchFamily="2"/>
                <a:cs typeface="Mangal" pitchFamily="2"/>
              </a:rPr>
              <a:t>RackSpace</a:t>
            </a:r>
            <a:r>
              <a:rPr lang="en-US" sz="1600" dirty="0">
                <a:solidFill>
                  <a:srgbClr val="000000"/>
                </a:solidFill>
                <a:latin typeface="Arial" pitchFamily="18"/>
                <a:ea typeface="Microsoft YaHei" pitchFamily="2"/>
                <a:cs typeface="Mangal" pitchFamily="2"/>
              </a:rPr>
              <a:t>, </a:t>
            </a:r>
            <a:r>
              <a:rPr lang="en-US" sz="1600" dirty="0" err="1">
                <a:solidFill>
                  <a:srgbClr val="000000"/>
                </a:solidFill>
                <a:latin typeface="Arial" pitchFamily="18"/>
                <a:ea typeface="Microsoft YaHei" pitchFamily="2"/>
                <a:cs typeface="Mangal" pitchFamily="2"/>
              </a:rPr>
              <a:t>VMWare</a:t>
            </a:r>
            <a:r>
              <a:rPr lang="en-US" sz="1600" dirty="0">
                <a:solidFill>
                  <a:srgbClr val="000000"/>
                </a:solidFill>
                <a:latin typeface="Arial" pitchFamily="18"/>
                <a:ea typeface="Microsoft YaHei" pitchFamily="2"/>
                <a:cs typeface="Mangal" pitchFamily="2"/>
              </a:rPr>
              <a:t>,</a:t>
            </a:r>
          </a:p>
          <a:p>
            <a:pPr algn="ctr" hangingPunct="0"/>
            <a:r>
              <a:rPr lang="en-US" sz="1600" dirty="0" err="1">
                <a:solidFill>
                  <a:srgbClr val="000000"/>
                </a:solidFill>
                <a:latin typeface="Arial" pitchFamily="18"/>
                <a:ea typeface="Microsoft YaHei" pitchFamily="2"/>
                <a:cs typeface="Mangal" pitchFamily="2"/>
              </a:rPr>
              <a:t>Joyent,Google</a:t>
            </a:r>
            <a:r>
              <a:rPr lang="en-US" sz="1600" dirty="0">
                <a:solidFill>
                  <a:srgbClr val="000000"/>
                </a:solidFill>
                <a:latin typeface="Arial" pitchFamily="18"/>
                <a:ea typeface="Microsoft YaHei" pitchFamily="2"/>
                <a:cs typeface="Mangal" pitchFamily="2"/>
              </a:rPr>
              <a:t> Cloud Storage</a:t>
            </a:r>
          </a:p>
        </p:txBody>
      </p:sp>
      <p:sp>
        <p:nvSpPr>
          <p:cNvPr id="6" name="Rectangle 5"/>
          <p:cNvSpPr/>
          <p:nvPr/>
        </p:nvSpPr>
        <p:spPr>
          <a:xfrm>
            <a:off x="4064256" y="3484013"/>
            <a:ext cx="3649536" cy="1078384"/>
          </a:xfrm>
          <a:prstGeom prst="rect">
            <a:avLst/>
          </a:pr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Google App Engine, Force.com,</a:t>
            </a:r>
          </a:p>
          <a:p>
            <a:pPr algn="ctr" hangingPunct="0"/>
            <a:r>
              <a:rPr lang="en-US" sz="1600" dirty="0">
                <a:solidFill>
                  <a:srgbClr val="000000"/>
                </a:solidFill>
                <a:latin typeface="Arial" pitchFamily="18"/>
                <a:ea typeface="Microsoft YaHei" pitchFamily="2"/>
                <a:cs typeface="Mangal" pitchFamily="2"/>
              </a:rPr>
              <a:t>Windows Azure, Long Jump, </a:t>
            </a:r>
            <a:r>
              <a:rPr lang="en-US" sz="1600" dirty="0" err="1">
                <a:solidFill>
                  <a:srgbClr val="000000"/>
                </a:solidFill>
                <a:latin typeface="Arial" pitchFamily="18"/>
                <a:ea typeface="Microsoft YaHei" pitchFamily="2"/>
                <a:cs typeface="Mangal" pitchFamily="2"/>
              </a:rPr>
              <a:t>Rollbase</a:t>
            </a:r>
            <a:r>
              <a:rPr lang="en-US" sz="1600" dirty="0">
                <a:solidFill>
                  <a:srgbClr val="000000"/>
                </a:solidFill>
                <a:latin typeface="Arial" pitchFamily="18"/>
                <a:ea typeface="Microsoft YaHei" pitchFamily="2"/>
                <a:cs typeface="Mangal" pitchFamily="2"/>
              </a:rPr>
              <a:t>,</a:t>
            </a:r>
          </a:p>
          <a:p>
            <a:pPr algn="ctr" hangingPunct="0"/>
            <a:r>
              <a:rPr lang="en-US" sz="1600" dirty="0">
                <a:solidFill>
                  <a:srgbClr val="000000"/>
                </a:solidFill>
                <a:latin typeface="Arial" pitchFamily="18"/>
                <a:ea typeface="Microsoft YaHei" pitchFamily="2"/>
                <a:cs typeface="Mangal" pitchFamily="2"/>
              </a:rPr>
              <a:t>Amazon Elastic </a:t>
            </a:r>
            <a:r>
              <a:rPr lang="en-US" sz="1600" dirty="0" err="1">
                <a:solidFill>
                  <a:srgbClr val="000000"/>
                </a:solidFill>
                <a:latin typeface="Arial" pitchFamily="18"/>
                <a:ea typeface="Microsoft YaHei" pitchFamily="2"/>
                <a:cs typeface="Mangal" pitchFamily="2"/>
              </a:rPr>
              <a:t>BeanStalk,VMware</a:t>
            </a:r>
            <a:endParaRPr lang="en-US" sz="1600" dirty="0">
              <a:solidFill>
                <a:srgbClr val="000000"/>
              </a:solidFill>
              <a:latin typeface="Arial" pitchFamily="18"/>
              <a:ea typeface="Microsoft YaHei" pitchFamily="2"/>
              <a:cs typeface="Mangal" pitchFamily="2"/>
            </a:endParaRPr>
          </a:p>
          <a:p>
            <a:pPr algn="ctr" hangingPunct="0"/>
            <a:r>
              <a:rPr lang="en-US" sz="1600" dirty="0">
                <a:solidFill>
                  <a:srgbClr val="000000"/>
                </a:solidFill>
                <a:latin typeface="Arial" pitchFamily="18"/>
                <a:ea typeface="Microsoft YaHei" pitchFamily="2"/>
                <a:cs typeface="Mangal" pitchFamily="2"/>
              </a:rPr>
              <a:t>Cloud Foundry</a:t>
            </a:r>
          </a:p>
        </p:txBody>
      </p:sp>
      <p:sp>
        <p:nvSpPr>
          <p:cNvPr id="7" name="Rectangle 6"/>
          <p:cNvSpPr/>
          <p:nvPr/>
        </p:nvSpPr>
        <p:spPr>
          <a:xfrm>
            <a:off x="4064256" y="2405628"/>
            <a:ext cx="3649536" cy="995433"/>
          </a:xfrm>
          <a:prstGeom prst="rect">
            <a:avLst/>
          </a:pr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Google Apps, Sales Force.com, </a:t>
            </a:r>
            <a:r>
              <a:rPr lang="en-US" sz="1600" dirty="0" err="1">
                <a:solidFill>
                  <a:srgbClr val="000000"/>
                </a:solidFill>
                <a:latin typeface="Arial" pitchFamily="18"/>
                <a:ea typeface="Microsoft YaHei" pitchFamily="2"/>
                <a:cs typeface="Mangal" pitchFamily="2"/>
              </a:rPr>
              <a:t>NetSuite</a:t>
            </a:r>
            <a:endParaRPr lang="en-US" sz="1600" dirty="0">
              <a:solidFill>
                <a:srgbClr val="000000"/>
              </a:solidFill>
              <a:latin typeface="Arial" pitchFamily="18"/>
              <a:ea typeface="Microsoft YaHei" pitchFamily="2"/>
              <a:cs typeface="Mangal" pitchFamily="2"/>
            </a:endParaRPr>
          </a:p>
          <a:p>
            <a:pPr algn="ctr" hangingPunct="0"/>
            <a:r>
              <a:rPr lang="en-US" sz="1600" dirty="0" err="1">
                <a:solidFill>
                  <a:srgbClr val="000000"/>
                </a:solidFill>
                <a:latin typeface="Arial" pitchFamily="18"/>
                <a:ea typeface="Microsoft YaHei" pitchFamily="2"/>
                <a:cs typeface="Mangal" pitchFamily="2"/>
              </a:rPr>
              <a:t>Lotus,WebFillings,Zoho</a:t>
            </a:r>
            <a:r>
              <a:rPr lang="en-US" sz="1600" dirty="0">
                <a:solidFill>
                  <a:srgbClr val="000000"/>
                </a:solidFill>
                <a:latin typeface="Arial" pitchFamily="18"/>
                <a:ea typeface="Microsoft YaHei" pitchFamily="2"/>
                <a:cs typeface="Mangal" pitchFamily="2"/>
              </a:rPr>
              <a:t>, Yahoo mail,</a:t>
            </a:r>
          </a:p>
          <a:p>
            <a:pPr algn="ctr" hangingPunct="0"/>
            <a:r>
              <a:rPr lang="en-US" sz="1600" dirty="0">
                <a:solidFill>
                  <a:srgbClr val="000000"/>
                </a:solidFill>
                <a:latin typeface="Arial" pitchFamily="18"/>
                <a:ea typeface="Microsoft YaHei" pitchFamily="2"/>
                <a:cs typeface="Mangal" pitchFamily="2"/>
              </a:rPr>
              <a:t>Hotmail.</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9149760" cy="1686418"/>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smtClean="0"/>
              <a:t>Cloud </a:t>
            </a:r>
            <a:r>
              <a:rPr lang="en-US" dirty="0"/>
              <a:t>Computing Advantages</a:t>
            </a:r>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Advantages</a:t>
            </a:r>
          </a:p>
          <a:p>
            <a:pPr lvl="0"/>
            <a:endParaRPr sz="2200"/>
          </a:p>
        </p:txBody>
      </p:sp>
      <p:sp>
        <p:nvSpPr>
          <p:cNvPr id="4" name="Freeform 3"/>
          <p:cNvSpPr/>
          <p:nvPr/>
        </p:nvSpPr>
        <p:spPr>
          <a:xfrm>
            <a:off x="3317760" y="3484014"/>
            <a:ext cx="2239488" cy="1327242"/>
          </a:xfrm>
          <a:custGeom>
            <a:avLst/>
            <a:gdLst>
              <a:gd name="f0" fmla="val 10800000"/>
              <a:gd name="f1" fmla="val 5400000"/>
              <a:gd name="f2" fmla="val 180"/>
              <a:gd name="f3" fmla="val w"/>
              <a:gd name="f4" fmla="val h"/>
              <a:gd name="f5" fmla="val 0"/>
              <a:gd name="f6" fmla="val 21600"/>
              <a:gd name="f7" fmla="val 11464"/>
              <a:gd name="f8" fmla="val 4340"/>
              <a:gd name="f9" fmla="val 9722"/>
              <a:gd name="f10" fmla="val 1887"/>
              <a:gd name="f11" fmla="val 8548"/>
              <a:gd name="f12" fmla="val 6383"/>
              <a:gd name="f13" fmla="val 4503"/>
              <a:gd name="f14" fmla="val 3626"/>
              <a:gd name="f15" fmla="val 5373"/>
              <a:gd name="f16" fmla="val 7816"/>
              <a:gd name="f17" fmla="val 1174"/>
              <a:gd name="f18" fmla="val 8270"/>
              <a:gd name="f19" fmla="val 3934"/>
              <a:gd name="f20" fmla="val 11592"/>
              <a:gd name="f21" fmla="val 12875"/>
              <a:gd name="f22" fmla="val 3329"/>
              <a:gd name="f23" fmla="val 15372"/>
              <a:gd name="f24" fmla="val 1283"/>
              <a:gd name="f25" fmla="val 17824"/>
              <a:gd name="f26" fmla="val 4804"/>
              <a:gd name="f27" fmla="val 18239"/>
              <a:gd name="f28" fmla="val 4918"/>
              <a:gd name="f29" fmla="val 7525"/>
              <a:gd name="f30" fmla="val 18125"/>
              <a:gd name="f31" fmla="val 8698"/>
              <a:gd name="f32" fmla="val 19712"/>
              <a:gd name="f33" fmla="val 9871"/>
              <a:gd name="f34" fmla="val 17371"/>
              <a:gd name="f35" fmla="val 11614"/>
              <a:gd name="f36" fmla="val 18844"/>
              <a:gd name="f37" fmla="val 12178"/>
              <a:gd name="f38" fmla="val 15937"/>
              <a:gd name="f39" fmla="val 14943"/>
              <a:gd name="f40" fmla="val 14640"/>
              <a:gd name="f41" fmla="val 14348"/>
              <a:gd name="f42" fmla="val 18878"/>
              <a:gd name="f43" fmla="val 15632"/>
              <a:gd name="f44" fmla="val 16382"/>
              <a:gd name="f45" fmla="val 12311"/>
              <a:gd name="f46" fmla="val 18270"/>
              <a:gd name="f47" fmla="val 11292"/>
              <a:gd name="f48" fmla="val 16986"/>
              <a:gd name="f49" fmla="val 9404"/>
              <a:gd name="f50" fmla="val 6646"/>
              <a:gd name="f51" fmla="val 6533"/>
              <a:gd name="f52" fmla="val 18005"/>
              <a:gd name="f53" fmla="val 3172"/>
              <a:gd name="f54" fmla="val 14524"/>
              <a:gd name="f55" fmla="val 5778"/>
              <a:gd name="f56" fmla="val 14789"/>
              <a:gd name="f57" fmla="+- 0 0 0"/>
              <a:gd name="f58" fmla="*/ f3 1 21600"/>
              <a:gd name="f59" fmla="*/ f4 1 21600"/>
              <a:gd name="f60" fmla="*/ f57 f0 1"/>
              <a:gd name="f61" fmla="*/ 5400 f58 1"/>
              <a:gd name="f62" fmla="*/ 14160 f58 1"/>
              <a:gd name="f63" fmla="*/ 15290 f59 1"/>
              <a:gd name="f64" fmla="*/ 6570 f59 1"/>
              <a:gd name="f65" fmla="*/ 9722 f58 1"/>
              <a:gd name="f66" fmla="*/ 1887 f59 1"/>
              <a:gd name="f67" fmla="*/ f60 1 f2"/>
              <a:gd name="f68" fmla="*/ 0 f58 1"/>
              <a:gd name="f69" fmla="*/ 12875 f59 1"/>
              <a:gd name="f70" fmla="*/ 11614 f58 1"/>
              <a:gd name="f71" fmla="*/ 18844 f59 1"/>
              <a:gd name="f72" fmla="*/ 21600 f58 1"/>
              <a:gd name="f73" fmla="*/ 6646 f59 1"/>
              <a:gd name="f74" fmla="+- f67 0 f1"/>
            </a:gdLst>
            <a:ahLst/>
            <a:cxnLst>
              <a:cxn ang="3cd4">
                <a:pos x="hc" y="t"/>
              </a:cxn>
              <a:cxn ang="0">
                <a:pos x="r" y="vc"/>
              </a:cxn>
              <a:cxn ang="cd4">
                <a:pos x="hc" y="b"/>
              </a:cxn>
              <a:cxn ang="cd2">
                <a:pos x="l" y="vc"/>
              </a:cxn>
              <a:cxn ang="f74">
                <a:pos x="f65" y="f66"/>
              </a:cxn>
              <a:cxn ang="f74">
                <a:pos x="f68" y="f69"/>
              </a:cxn>
              <a:cxn ang="f74">
                <a:pos x="f70" y="f71"/>
              </a:cxn>
              <a:cxn ang="f74">
                <a:pos x="f72" y="f73"/>
              </a:cxn>
            </a:cxnLst>
            <a:rect l="f61" t="f64" r="f62" b="f63"/>
            <a:pathLst>
              <a:path w="21600" h="21600">
                <a:moveTo>
                  <a:pt x="f7" y="f8"/>
                </a:moveTo>
                <a:lnTo>
                  <a:pt x="f9" y="f10"/>
                </a:lnTo>
                <a:lnTo>
                  <a:pt x="f11" y="f12"/>
                </a:lnTo>
                <a:lnTo>
                  <a:pt x="f13" y="f14"/>
                </a:lnTo>
                <a:lnTo>
                  <a:pt x="f15" y="f16"/>
                </a:lnTo>
                <a:lnTo>
                  <a:pt x="f17" y="f18"/>
                </a:lnTo>
                <a:lnTo>
                  <a:pt x="f19" y="f20"/>
                </a:lnTo>
                <a:lnTo>
                  <a:pt x="f5" y="f21"/>
                </a:lnTo>
                <a:lnTo>
                  <a:pt x="f22" y="f23"/>
                </a:lnTo>
                <a:lnTo>
                  <a:pt x="f24" y="f25"/>
                </a:lnTo>
                <a:lnTo>
                  <a:pt x="f26" y="f27"/>
                </a:lnTo>
                <a:lnTo>
                  <a:pt x="f28" y="f6"/>
                </a:lnTo>
                <a:lnTo>
                  <a:pt x="f29" y="f30"/>
                </a:lnTo>
                <a:lnTo>
                  <a:pt x="f31" y="f32"/>
                </a:lnTo>
                <a:lnTo>
                  <a:pt x="f33" y="f34"/>
                </a:lnTo>
                <a:lnTo>
                  <a:pt x="f35" y="f36"/>
                </a:lnTo>
                <a:lnTo>
                  <a:pt x="f37" y="f38"/>
                </a:lnTo>
                <a:lnTo>
                  <a:pt x="f39" y="f34"/>
                </a:lnTo>
                <a:lnTo>
                  <a:pt x="f40" y="f41"/>
                </a:lnTo>
                <a:lnTo>
                  <a:pt x="f42" y="f43"/>
                </a:lnTo>
                <a:lnTo>
                  <a:pt x="f44" y="f45"/>
                </a:lnTo>
                <a:lnTo>
                  <a:pt x="f46" y="f47"/>
                </a:lnTo>
                <a:lnTo>
                  <a:pt x="f48" y="f49"/>
                </a:lnTo>
                <a:lnTo>
                  <a:pt x="f6" y="f50"/>
                </a:lnTo>
                <a:lnTo>
                  <a:pt x="f44" y="f51"/>
                </a:lnTo>
                <a:lnTo>
                  <a:pt x="f52" y="f53"/>
                </a:lnTo>
                <a:lnTo>
                  <a:pt x="f54" y="f55"/>
                </a:lnTo>
                <a:lnTo>
                  <a:pt x="f56" y="f5"/>
                </a:lnTo>
                <a:lnTo>
                  <a:pt x="f7" y="f8"/>
                </a:lnTo>
                <a:close/>
              </a:path>
            </a:pathLst>
          </a:custGeom>
          <a:solidFill>
            <a:srgbClr val="CFE7F5"/>
          </a:solidFill>
          <a:ln w="0">
            <a:solidFill>
              <a:srgbClr val="808080"/>
            </a:solidFill>
            <a:prstDash val="solid"/>
          </a:ln>
        </p:spPr>
        <p:txBody>
          <a:bodyPr vert="horz" wrap="none" lIns="81639" tIns="40820" rIns="81639" bIns="40820" anchor="ctr" anchorCtr="0" compatLnSpc="0"/>
          <a:lstStyle/>
          <a:p>
            <a:pPr hangingPunct="0"/>
            <a:endParaRPr lang="en-US" sz="1600" dirty="0">
              <a:solidFill>
                <a:srgbClr val="000000"/>
              </a:solidFill>
              <a:latin typeface="Arial" pitchFamily="18"/>
              <a:ea typeface="Microsoft YaHei" pitchFamily="2"/>
              <a:cs typeface="Mangal" pitchFamily="2"/>
            </a:endParaRPr>
          </a:p>
        </p:txBody>
      </p:sp>
      <p:sp>
        <p:nvSpPr>
          <p:cNvPr id="5" name="Freeform 4"/>
          <p:cNvSpPr/>
          <p:nvPr/>
        </p:nvSpPr>
        <p:spPr>
          <a:xfrm rot="598800">
            <a:off x="1032350" y="2824506"/>
            <a:ext cx="1145868" cy="754085"/>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Easily</a:t>
            </a:r>
          </a:p>
          <a:p>
            <a:pPr algn="ctr" hangingPunct="0"/>
            <a:r>
              <a:rPr lang="en-US" sz="1600" dirty="0">
                <a:solidFill>
                  <a:srgbClr val="000000"/>
                </a:solidFill>
                <a:latin typeface="Arial" pitchFamily="18"/>
                <a:ea typeface="Microsoft YaHei" pitchFamily="2"/>
                <a:cs typeface="Mangal" pitchFamily="2"/>
              </a:rPr>
              <a:t>upgrade</a:t>
            </a:r>
          </a:p>
        </p:txBody>
      </p:sp>
      <p:sp>
        <p:nvSpPr>
          <p:cNvPr id="6" name="Freeform 5"/>
          <p:cNvSpPr/>
          <p:nvPr/>
        </p:nvSpPr>
        <p:spPr>
          <a:xfrm>
            <a:off x="3732480" y="2488581"/>
            <a:ext cx="1492992" cy="663621"/>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Productivity</a:t>
            </a:r>
          </a:p>
          <a:p>
            <a:pPr algn="ctr" hangingPunct="0"/>
            <a:r>
              <a:rPr lang="en-US" sz="1600" dirty="0">
                <a:solidFill>
                  <a:srgbClr val="000000"/>
                </a:solidFill>
                <a:latin typeface="Arial" pitchFamily="18"/>
                <a:ea typeface="Microsoft YaHei" pitchFamily="2"/>
                <a:cs typeface="Mangal" pitchFamily="2"/>
              </a:rPr>
              <a:t>Anywhere</a:t>
            </a:r>
          </a:p>
        </p:txBody>
      </p:sp>
      <p:sp>
        <p:nvSpPr>
          <p:cNvPr id="7" name="Freeform 6"/>
          <p:cNvSpPr/>
          <p:nvPr/>
        </p:nvSpPr>
        <p:spPr>
          <a:xfrm>
            <a:off x="6386688" y="2488580"/>
            <a:ext cx="1658880" cy="829527"/>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Offsite</a:t>
            </a:r>
          </a:p>
          <a:p>
            <a:pPr algn="ctr" hangingPunct="0"/>
            <a:r>
              <a:rPr lang="en-US" sz="1600" dirty="0" err="1">
                <a:solidFill>
                  <a:srgbClr val="000000"/>
                </a:solidFill>
                <a:latin typeface="Arial" pitchFamily="18"/>
                <a:ea typeface="Microsoft YaHei" pitchFamily="2"/>
                <a:cs typeface="Mangal" pitchFamily="2"/>
              </a:rPr>
              <a:t>DataStorage</a:t>
            </a:r>
            <a:endParaRPr lang="en-US" sz="1600" dirty="0">
              <a:solidFill>
                <a:srgbClr val="000000"/>
              </a:solidFill>
              <a:latin typeface="Arial" pitchFamily="18"/>
              <a:ea typeface="Microsoft YaHei" pitchFamily="2"/>
              <a:cs typeface="Mangal" pitchFamily="2"/>
            </a:endParaRPr>
          </a:p>
          <a:p>
            <a:pPr algn="ctr" hangingPunct="0"/>
            <a:endParaRPr lang="en-US" sz="1600" dirty="0">
              <a:solidFill>
                <a:srgbClr val="000000"/>
              </a:solidFill>
              <a:latin typeface="Arial" pitchFamily="18"/>
              <a:ea typeface="Microsoft YaHei" pitchFamily="2"/>
              <a:cs typeface="Mangal" pitchFamily="2"/>
            </a:endParaRPr>
          </a:p>
        </p:txBody>
      </p:sp>
      <p:sp>
        <p:nvSpPr>
          <p:cNvPr id="8" name="Freeform 7"/>
          <p:cNvSpPr/>
          <p:nvPr/>
        </p:nvSpPr>
        <p:spPr>
          <a:xfrm>
            <a:off x="6386689" y="3898777"/>
            <a:ext cx="1741823" cy="995433"/>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Disaster</a:t>
            </a:r>
          </a:p>
          <a:p>
            <a:pPr algn="ctr" hangingPunct="0"/>
            <a:r>
              <a:rPr lang="en-US" sz="1600" dirty="0">
                <a:solidFill>
                  <a:srgbClr val="000000"/>
                </a:solidFill>
                <a:latin typeface="Arial" pitchFamily="18"/>
                <a:ea typeface="Microsoft YaHei" pitchFamily="2"/>
                <a:cs typeface="Mangal" pitchFamily="2"/>
              </a:rPr>
              <a:t>Assistance</a:t>
            </a:r>
          </a:p>
          <a:p>
            <a:pPr algn="ctr" hangingPunct="0"/>
            <a:endParaRPr lang="en-US" sz="1600" dirty="0">
              <a:solidFill>
                <a:srgbClr val="000000"/>
              </a:solidFill>
              <a:latin typeface="Arial" pitchFamily="18"/>
              <a:ea typeface="Microsoft YaHei" pitchFamily="2"/>
              <a:cs typeface="Mangal" pitchFamily="2"/>
            </a:endParaRPr>
          </a:p>
        </p:txBody>
      </p:sp>
      <p:sp>
        <p:nvSpPr>
          <p:cNvPr id="9" name="Freeform 8"/>
          <p:cNvSpPr/>
          <p:nvPr/>
        </p:nvSpPr>
        <p:spPr>
          <a:xfrm>
            <a:off x="6469633" y="5226020"/>
            <a:ext cx="1741823" cy="995433"/>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Use when needed</a:t>
            </a:r>
          </a:p>
        </p:txBody>
      </p:sp>
      <p:sp>
        <p:nvSpPr>
          <p:cNvPr id="10" name="Freeform 9"/>
          <p:cNvSpPr/>
          <p:nvPr/>
        </p:nvSpPr>
        <p:spPr>
          <a:xfrm>
            <a:off x="3898368" y="5226020"/>
            <a:ext cx="1824768" cy="995433"/>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Lower Cost Of</a:t>
            </a:r>
          </a:p>
          <a:p>
            <a:pPr algn="ctr" hangingPunct="0"/>
            <a:r>
              <a:rPr lang="en-US" sz="1600" dirty="0">
                <a:solidFill>
                  <a:srgbClr val="000000"/>
                </a:solidFill>
                <a:latin typeface="Arial" pitchFamily="18"/>
                <a:ea typeface="Microsoft YaHei" pitchFamily="2"/>
                <a:cs typeface="Mangal" pitchFamily="2"/>
              </a:rPr>
              <a:t>Ownership</a:t>
            </a:r>
          </a:p>
        </p:txBody>
      </p:sp>
      <p:sp>
        <p:nvSpPr>
          <p:cNvPr id="11" name="Freeform 10"/>
          <p:cNvSpPr/>
          <p:nvPr/>
        </p:nvSpPr>
        <p:spPr>
          <a:xfrm>
            <a:off x="1244159" y="5308973"/>
            <a:ext cx="1824768" cy="912480"/>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Always up</a:t>
            </a:r>
          </a:p>
        </p:txBody>
      </p:sp>
      <p:sp>
        <p:nvSpPr>
          <p:cNvPr id="12" name="Freeform 11"/>
          <p:cNvSpPr/>
          <p:nvPr/>
        </p:nvSpPr>
        <p:spPr>
          <a:xfrm>
            <a:off x="1327103" y="3898777"/>
            <a:ext cx="1492992" cy="912480"/>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No IT</a:t>
            </a:r>
          </a:p>
          <a:p>
            <a:pPr algn="ctr" hangingPunct="0"/>
            <a:r>
              <a:rPr lang="en-US" sz="1600" dirty="0">
                <a:solidFill>
                  <a:srgbClr val="000000"/>
                </a:solidFill>
                <a:latin typeface="Arial" pitchFamily="18"/>
                <a:ea typeface="Microsoft YaHei" pitchFamily="2"/>
                <a:cs typeface="Mangal" pitchFamily="2"/>
              </a:rPr>
              <a:t>Maintenance</a:t>
            </a:r>
          </a:p>
          <a:p>
            <a:pPr algn="ctr" hangingPunct="0"/>
            <a:r>
              <a:rPr lang="en-US" sz="1600" dirty="0">
                <a:solidFill>
                  <a:srgbClr val="000000"/>
                </a:solidFill>
                <a:latin typeface="Arial" pitchFamily="18"/>
                <a:ea typeface="Microsoft YaHei" pitchFamily="2"/>
                <a:cs typeface="Mangal" pitchFamily="2"/>
              </a:rPr>
              <a:t>Cost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769441"/>
          </a:xfrm>
        </p:spPr>
        <p:txBody>
          <a:bodyPr>
            <a:sp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marL="195934" indent="-326556">
              <a:buNone/>
            </a:pPr>
            <a:r>
              <a:rPr lang="en-US" dirty="0"/>
              <a:t>Why DevOps</a:t>
            </a:r>
          </a:p>
        </p:txBody>
      </p:sp>
      <p:sp>
        <p:nvSpPr>
          <p:cNvPr id="3" name="Text Placeholder 2"/>
          <p:cNvSpPr txBox="1">
            <a:spLocks noGrp="1"/>
          </p:cNvSpPr>
          <p:nvPr>
            <p:ph type="body" idx="4294967295"/>
          </p:nvPr>
        </p:nvSpPr>
        <p:spPr>
          <a:xfrm>
            <a:off x="0" y="1700820"/>
            <a:ext cx="8709120" cy="4547997"/>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Communication barrier or bottlenecks between dev and operational team</a:t>
            </a:r>
          </a:p>
          <a:p>
            <a:pPr lvl="0"/>
            <a:r>
              <a:rPr sz="2200" dirty="0"/>
              <a:t>System monitoring is very hard, if you have 100 servers and need to update patch on all those servers is tedious.</a:t>
            </a:r>
          </a:p>
          <a:p>
            <a:pPr lvl="0"/>
            <a:r>
              <a:rPr sz="2200" dirty="0"/>
              <a:t>For any deployment developer needs to wait for operational team.</a:t>
            </a:r>
          </a:p>
          <a:p>
            <a:pPr lvl="0"/>
            <a:r>
              <a:rPr sz="2200" dirty="0" smtClean="0"/>
              <a:t>Provisioning the </a:t>
            </a:r>
            <a:r>
              <a:rPr sz="2200" dirty="0"/>
              <a:t>server is just click away.</a:t>
            </a:r>
          </a:p>
          <a:p>
            <a:pPr lvl="0"/>
            <a:r>
              <a:rPr sz="2200" dirty="0" smtClean="0"/>
              <a:t>Need of </a:t>
            </a:r>
            <a:r>
              <a:rPr sz="2200" dirty="0" err="1" smtClean="0"/>
              <a:t>seemless</a:t>
            </a:r>
            <a:r>
              <a:rPr sz="2200" dirty="0" smtClean="0"/>
              <a:t> </a:t>
            </a:r>
            <a:r>
              <a:rPr sz="2200" dirty="0"/>
              <a:t>integration between development  and </a:t>
            </a:r>
            <a:r>
              <a:rPr sz="2200" dirty="0" smtClean="0"/>
              <a:t>operations</a:t>
            </a:r>
          </a:p>
          <a:p>
            <a:pPr lvl="0"/>
            <a:r>
              <a:rPr sz="2200" dirty="0" smtClean="0"/>
              <a:t>Growing delivery pipeline.</a:t>
            </a:r>
            <a:endParaRPr sz="2200" dirty="0"/>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914400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err="1" smtClean="0"/>
              <a:t>Git</a:t>
            </a:r>
            <a:r>
              <a:rPr lang="en-US" dirty="0" smtClean="0"/>
              <a:t>(Version control System)</a:t>
            </a:r>
            <a:endParaRPr lang="en-US" dirty="0"/>
          </a:p>
        </p:txBody>
      </p:sp>
      <p:sp>
        <p:nvSpPr>
          <p:cNvPr id="3" name="Text Placeholder 2"/>
          <p:cNvSpPr txBox="1">
            <a:spLocks noGrp="1"/>
          </p:cNvSpPr>
          <p:nvPr>
            <p:ph type="body" idx="4294967295"/>
          </p:nvPr>
        </p:nvSpPr>
        <p:spPr>
          <a:xfrm>
            <a:off x="0" y="1939884"/>
            <a:ext cx="857088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err="1"/>
              <a:t>Git</a:t>
            </a:r>
            <a:r>
              <a:rPr sz="2200" dirty="0"/>
              <a:t> is an open source version control </a:t>
            </a:r>
            <a:r>
              <a:rPr sz="2200" dirty="0" smtClean="0"/>
              <a:t>tool</a:t>
            </a:r>
            <a:endParaRPr sz="2200" dirty="0"/>
          </a:p>
          <a:p>
            <a:pPr lvl="0"/>
            <a:r>
              <a:rPr sz="2200" dirty="0" err="1"/>
              <a:t>Git</a:t>
            </a:r>
            <a:r>
              <a:rPr sz="2200" dirty="0"/>
              <a:t> Download: </a:t>
            </a:r>
            <a:r>
              <a:rPr sz="2200" dirty="0">
                <a:hlinkClick r:id="rId4"/>
              </a:rPr>
              <a:t>https://</a:t>
            </a:r>
            <a:r>
              <a:rPr sz="2200" dirty="0" smtClean="0">
                <a:hlinkClick r:id="rId4"/>
              </a:rPr>
              <a:t>git-scm.com</a:t>
            </a:r>
            <a:endParaRPr sz="2200" dirty="0" smtClean="0"/>
          </a:p>
          <a:p>
            <a:pPr lvl="0"/>
            <a:r>
              <a:rPr sz="2200" dirty="0"/>
              <a:t>Automatic </a:t>
            </a:r>
            <a:r>
              <a:rPr sz="2200" dirty="0" err="1"/>
              <a:t>download:https</a:t>
            </a:r>
            <a:r>
              <a:rPr sz="2200" dirty="0"/>
              <a:t>://</a:t>
            </a:r>
            <a:r>
              <a:rPr sz="2200" dirty="0" smtClean="0"/>
              <a:t>git-scm.com/download/win</a:t>
            </a:r>
          </a:p>
          <a:p>
            <a:pPr lvl="0"/>
            <a:r>
              <a:rPr sz="2200" dirty="0" smtClean="0"/>
              <a:t>Install the </a:t>
            </a:r>
            <a:r>
              <a:rPr sz="2200" dirty="0" err="1" smtClean="0"/>
              <a:t>Git</a:t>
            </a:r>
            <a:r>
              <a:rPr sz="2200" dirty="0" smtClean="0"/>
              <a:t> from downloaded dump</a:t>
            </a:r>
          </a:p>
          <a:p>
            <a:pPr lvl="0"/>
            <a:endParaRPr sz="2200" dirty="0"/>
          </a:p>
          <a:p>
            <a:pPr lvl="0"/>
            <a:r>
              <a:rPr sz="2200" dirty="0" err="1" smtClean="0"/>
              <a:t>Git</a:t>
            </a:r>
            <a:r>
              <a:rPr sz="2200" dirty="0" smtClean="0"/>
              <a:t> </a:t>
            </a:r>
            <a:r>
              <a:rPr sz="2200" dirty="0" err="1" smtClean="0"/>
              <a:t>Gui</a:t>
            </a:r>
            <a:r>
              <a:rPr sz="2200" dirty="0" smtClean="0"/>
              <a:t> Tools :                                         </a:t>
            </a:r>
          </a:p>
          <a:p>
            <a:pPr lvl="0"/>
            <a:r>
              <a:rPr sz="2200" dirty="0" err="1"/>
              <a:t>GitHub</a:t>
            </a:r>
            <a:r>
              <a:rPr sz="2200" dirty="0"/>
              <a:t> for </a:t>
            </a:r>
            <a:r>
              <a:rPr sz="2200" dirty="0" smtClean="0"/>
              <a:t>Mac   Tower                       </a:t>
            </a:r>
            <a:r>
              <a:rPr sz="2200" dirty="0" err="1" smtClean="0"/>
              <a:t>GitHub</a:t>
            </a:r>
            <a:r>
              <a:rPr sz="2200" dirty="0" smtClean="0"/>
              <a:t> for windows</a:t>
            </a:r>
            <a:endParaRPr sz="2200" dirty="0"/>
          </a:p>
          <a:p>
            <a:pPr lvl="0"/>
            <a:r>
              <a:rPr sz="2200" dirty="0"/>
              <a:t>Platforms: </a:t>
            </a:r>
            <a:r>
              <a:rPr sz="2200" dirty="0" smtClean="0"/>
              <a:t>Mac    </a:t>
            </a:r>
            <a:r>
              <a:rPr sz="2200" dirty="0" err="1" smtClean="0"/>
              <a:t>Platform:Mac</a:t>
            </a:r>
            <a:r>
              <a:rPr sz="2200" dirty="0" smtClean="0"/>
              <a:t>           </a:t>
            </a:r>
            <a:r>
              <a:rPr sz="2200" dirty="0" err="1" smtClean="0"/>
              <a:t>Platform:Windows</a:t>
            </a:r>
            <a:endParaRPr sz="2200" dirty="0"/>
          </a:p>
          <a:p>
            <a:pPr lvl="0"/>
            <a:r>
              <a:rPr sz="2200" dirty="0"/>
              <a:t>Price: </a:t>
            </a:r>
            <a:r>
              <a:rPr sz="2200" dirty="0" smtClean="0"/>
              <a:t>Free           Price:$69 per user  </a:t>
            </a:r>
            <a:r>
              <a:rPr sz="2200" dirty="0" err="1" smtClean="0"/>
              <a:t>Price:free</a:t>
            </a:r>
            <a:endParaRPr sz="2200" dirty="0" smtClean="0"/>
          </a:p>
          <a:p>
            <a:pPr lvl="0"/>
            <a:endParaRPr sz="2200" dirty="0" smtClean="0"/>
          </a:p>
          <a:p>
            <a:pPr lvl="0"/>
            <a:endParaRPr sz="2200" dirty="0"/>
          </a:p>
          <a:p>
            <a:pPr lvl="0"/>
            <a:endParaRPr sz="2200" dirty="0"/>
          </a:p>
        </p:txBody>
      </p:sp>
      <p:graphicFrame>
        <p:nvGraphicFramePr>
          <p:cNvPr id="4" name="Object 3"/>
          <p:cNvGraphicFramePr>
            <a:graphicFrameLocks noChangeAspect="1"/>
          </p:cNvGraphicFramePr>
          <p:nvPr>
            <p:extLst>
              <p:ext uri="{D42A27DB-BD31-4B8C-83A1-F6EECF244321}">
                <p14:modId xmlns="" xmlns:p14="http://schemas.microsoft.com/office/powerpoint/2010/main" val="906989805"/>
              </p:ext>
            </p:extLst>
          </p:nvPr>
        </p:nvGraphicFramePr>
        <p:xfrm>
          <a:off x="6300000" y="3290745"/>
          <a:ext cx="829440" cy="718636"/>
        </p:xfrm>
        <a:graphic>
          <a:graphicData uri="http://schemas.openxmlformats.org/presentationml/2006/ole">
            <p:oleObj spid="_x0000_s1026" name="Document" showAsIcon="1" r:id="rId5" imgW="914400" imgH="792480" progId="Word.Document.12">
              <p:embed/>
            </p:oleObj>
          </a:graphicData>
        </a:graphic>
      </p:graphicFrame>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9144000" cy="1144920"/>
          </a:xfrm>
          <a:prstGeom prst="rect">
            <a:avLst/>
          </a:prstGeom>
        </p:spPr>
        <p:txBody>
          <a:bodyPr vert="horz" lIns="91430" tIns="45715" rIns="91430" bIns="45715" rtlCol="0" anchor="b">
            <a:noAutofit/>
          </a:bodyPr>
          <a:lstStyle>
            <a:defPPr lvl="0">
              <a:buClr>
                <a:srgbClr val="000000"/>
              </a:buClr>
              <a:buSzPct val="45000"/>
              <a:buFont typeface="StarSymbol"/>
              <a:buNone/>
              <a:defRPr/>
            </a:defPPr>
            <a:lvl1pPr lvl="0" algn="ctr" defTabSz="1007943" rtl="0" eaLnBrk="1" latinLnBrk="0" hangingPunct="1">
              <a:lnSpc>
                <a:spcPts val="6393"/>
              </a:lnSpc>
              <a:spcBef>
                <a:spcPct val="0"/>
              </a:spcBef>
              <a:buClr>
                <a:srgbClr val="000000"/>
              </a:buClr>
              <a:buSzPct val="45000"/>
              <a:buFont typeface="StarSymbol"/>
              <a:buChar char=""/>
              <a:defRPr sz="6000" kern="1200">
                <a:solidFill>
                  <a:schemeClr val="tx2"/>
                </a:solidFill>
                <a:effectLst>
                  <a:outerShdw blurRad="63500" dist="38100" dir="5400000" algn="t" rotWithShape="0">
                    <a:prstClr val="black">
                      <a:alpha val="25000"/>
                    </a:prstClr>
                  </a:outerShdw>
                </a:effectLst>
                <a:latin typeface="+mn-lt"/>
                <a:ea typeface="+mj-ea"/>
                <a:cs typeface="+mj-cs"/>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lang="en-US" dirty="0" err="1" smtClean="0"/>
              <a:t>Git</a:t>
            </a:r>
            <a:r>
              <a:rPr lang="en-US" dirty="0" smtClean="0"/>
              <a:t>(Version control System)</a:t>
            </a:r>
            <a:endParaRPr lang="en-US" dirty="0"/>
          </a:p>
        </p:txBody>
      </p:sp>
      <p:sp>
        <p:nvSpPr>
          <p:cNvPr id="3" name="Rectangle 2"/>
          <p:cNvSpPr/>
          <p:nvPr/>
        </p:nvSpPr>
        <p:spPr>
          <a:xfrm>
            <a:off x="217440" y="1154983"/>
            <a:ext cx="4570560" cy="914753"/>
          </a:xfrm>
          <a:prstGeom prst="rect">
            <a:avLst/>
          </a:prstGeom>
        </p:spPr>
        <p:txBody>
          <a:bodyPr lIns="82945" tIns="41473" rIns="82945" bIns="41473">
            <a:spAutoFit/>
          </a:bodyPr>
          <a:lstStyle/>
          <a:p>
            <a:r>
              <a:rPr lang="en-US" dirty="0" err="1"/>
              <a:t>GitX-dev</a:t>
            </a:r>
            <a:endParaRPr lang="en-US" dirty="0"/>
          </a:p>
          <a:p>
            <a:r>
              <a:rPr lang="en-US" dirty="0"/>
              <a:t>Platforms: Mac</a:t>
            </a:r>
          </a:p>
          <a:p>
            <a:r>
              <a:rPr lang="en-US" dirty="0"/>
              <a:t>Price: Free</a:t>
            </a:r>
          </a:p>
        </p:txBody>
      </p:sp>
      <p:sp>
        <p:nvSpPr>
          <p:cNvPr id="4" name="Rectangle 3"/>
          <p:cNvSpPr/>
          <p:nvPr/>
        </p:nvSpPr>
        <p:spPr>
          <a:xfrm>
            <a:off x="2014560" y="1127332"/>
            <a:ext cx="4570560" cy="914753"/>
          </a:xfrm>
          <a:prstGeom prst="rect">
            <a:avLst/>
          </a:prstGeom>
        </p:spPr>
        <p:txBody>
          <a:bodyPr lIns="82945" tIns="41473" rIns="82945" bIns="41473">
            <a:spAutoFit/>
          </a:bodyPr>
          <a:lstStyle/>
          <a:p>
            <a:r>
              <a:rPr lang="en-US" dirty="0" err="1"/>
              <a:t>git</a:t>
            </a:r>
            <a:r>
              <a:rPr lang="en-US" dirty="0"/>
              <a:t>-cola</a:t>
            </a:r>
          </a:p>
          <a:p>
            <a:r>
              <a:rPr lang="en-US" dirty="0"/>
              <a:t>Platforms: Windows, Mac, Linux</a:t>
            </a:r>
          </a:p>
          <a:p>
            <a:r>
              <a:rPr lang="en-US" dirty="0"/>
              <a:t>Price: Free</a:t>
            </a:r>
          </a:p>
        </p:txBody>
      </p:sp>
      <p:sp>
        <p:nvSpPr>
          <p:cNvPr id="5" name="Rectangle 4"/>
          <p:cNvSpPr/>
          <p:nvPr/>
        </p:nvSpPr>
        <p:spPr>
          <a:xfrm>
            <a:off x="5549760" y="1127332"/>
            <a:ext cx="4570560" cy="914753"/>
          </a:xfrm>
          <a:prstGeom prst="rect">
            <a:avLst/>
          </a:prstGeom>
        </p:spPr>
        <p:txBody>
          <a:bodyPr lIns="82945" tIns="41473" rIns="82945" bIns="41473">
            <a:spAutoFit/>
          </a:bodyPr>
          <a:lstStyle/>
          <a:p>
            <a:r>
              <a:rPr lang="en-US" dirty="0" err="1"/>
              <a:t>SourceTree</a:t>
            </a:r>
            <a:endParaRPr lang="en-US" dirty="0"/>
          </a:p>
          <a:p>
            <a:r>
              <a:rPr lang="en-US" dirty="0"/>
              <a:t>Platforms: Mac, Windows</a:t>
            </a:r>
          </a:p>
          <a:p>
            <a:r>
              <a:rPr lang="en-US" dirty="0"/>
              <a:t>Price: Free</a:t>
            </a:r>
          </a:p>
        </p:txBody>
      </p:sp>
      <p:sp>
        <p:nvSpPr>
          <p:cNvPr id="6" name="Rectangle 5"/>
          <p:cNvSpPr/>
          <p:nvPr/>
        </p:nvSpPr>
        <p:spPr>
          <a:xfrm>
            <a:off x="199872" y="2392091"/>
            <a:ext cx="4570560" cy="914753"/>
          </a:xfrm>
          <a:prstGeom prst="rect">
            <a:avLst/>
          </a:prstGeom>
        </p:spPr>
        <p:txBody>
          <a:bodyPr lIns="82945" tIns="41473" rIns="82945" bIns="41473">
            <a:spAutoFit/>
          </a:bodyPr>
          <a:lstStyle/>
          <a:p>
            <a:r>
              <a:rPr lang="en-US" dirty="0" err="1"/>
              <a:t>Git</a:t>
            </a:r>
            <a:r>
              <a:rPr lang="en-US" dirty="0"/>
              <a:t> Extensions</a:t>
            </a:r>
          </a:p>
          <a:p>
            <a:r>
              <a:rPr lang="en-US" dirty="0"/>
              <a:t>Platforms: Windows</a:t>
            </a:r>
          </a:p>
          <a:p>
            <a:r>
              <a:rPr lang="en-US" dirty="0"/>
              <a:t>Price: Free</a:t>
            </a:r>
          </a:p>
        </p:txBody>
      </p:sp>
      <p:sp>
        <p:nvSpPr>
          <p:cNvPr id="7" name="Rectangle 6"/>
          <p:cNvSpPr/>
          <p:nvPr/>
        </p:nvSpPr>
        <p:spPr>
          <a:xfrm>
            <a:off x="2255328" y="2392091"/>
            <a:ext cx="4570560" cy="914753"/>
          </a:xfrm>
          <a:prstGeom prst="rect">
            <a:avLst/>
          </a:prstGeom>
        </p:spPr>
        <p:txBody>
          <a:bodyPr lIns="82945" tIns="41473" rIns="82945" bIns="41473">
            <a:spAutoFit/>
          </a:bodyPr>
          <a:lstStyle/>
          <a:p>
            <a:r>
              <a:rPr lang="en-US" dirty="0" err="1"/>
              <a:t>SmartGit</a:t>
            </a:r>
            <a:endParaRPr lang="en-US" dirty="0"/>
          </a:p>
          <a:p>
            <a:r>
              <a:rPr lang="en-US" dirty="0"/>
              <a:t>Platforms: Windows, Mac, Linux</a:t>
            </a:r>
          </a:p>
          <a:p>
            <a:r>
              <a:rPr lang="en-US" dirty="0"/>
              <a:t>Price: $79/user / Free for non-commercial use</a:t>
            </a:r>
          </a:p>
        </p:txBody>
      </p:sp>
      <p:sp>
        <p:nvSpPr>
          <p:cNvPr id="8" name="Rectangle 7"/>
          <p:cNvSpPr/>
          <p:nvPr/>
        </p:nvSpPr>
        <p:spPr>
          <a:xfrm>
            <a:off x="217440" y="3774636"/>
            <a:ext cx="4570560" cy="914753"/>
          </a:xfrm>
          <a:prstGeom prst="rect">
            <a:avLst/>
          </a:prstGeom>
        </p:spPr>
        <p:txBody>
          <a:bodyPr lIns="82945" tIns="41473" rIns="82945" bIns="41473">
            <a:spAutoFit/>
          </a:bodyPr>
          <a:lstStyle/>
          <a:p>
            <a:r>
              <a:rPr lang="en-US" dirty="0" err="1"/>
              <a:t>GitEye</a:t>
            </a:r>
            <a:endParaRPr lang="en-US" dirty="0"/>
          </a:p>
          <a:p>
            <a:r>
              <a:rPr lang="en-US" dirty="0"/>
              <a:t>Platforms: Windows, Mac, Linux</a:t>
            </a:r>
          </a:p>
          <a:p>
            <a:r>
              <a:rPr lang="en-US" dirty="0"/>
              <a:t>Price: Free</a:t>
            </a:r>
          </a:p>
        </p:txBody>
      </p:sp>
      <p:sp>
        <p:nvSpPr>
          <p:cNvPr id="9" name="Rectangle 8"/>
          <p:cNvSpPr/>
          <p:nvPr/>
        </p:nvSpPr>
        <p:spPr>
          <a:xfrm>
            <a:off x="3517631" y="3567254"/>
            <a:ext cx="4570560" cy="914753"/>
          </a:xfrm>
          <a:prstGeom prst="rect">
            <a:avLst/>
          </a:prstGeom>
        </p:spPr>
        <p:txBody>
          <a:bodyPr lIns="82945" tIns="41473" rIns="82945" bIns="41473">
            <a:spAutoFit/>
          </a:bodyPr>
          <a:lstStyle/>
          <a:p>
            <a:r>
              <a:rPr lang="en-US" dirty="0"/>
              <a:t>giggle</a:t>
            </a:r>
          </a:p>
          <a:p>
            <a:r>
              <a:rPr lang="en-US" dirty="0"/>
              <a:t>Platforms: Linux</a:t>
            </a:r>
          </a:p>
          <a:p>
            <a:r>
              <a:rPr lang="en-US" dirty="0"/>
              <a:t>Price: Free</a:t>
            </a:r>
          </a:p>
        </p:txBody>
      </p:sp>
      <p:sp>
        <p:nvSpPr>
          <p:cNvPr id="10" name="Rectangle 9"/>
          <p:cNvSpPr/>
          <p:nvPr/>
        </p:nvSpPr>
        <p:spPr>
          <a:xfrm>
            <a:off x="5820480" y="3567254"/>
            <a:ext cx="4570560" cy="914753"/>
          </a:xfrm>
          <a:prstGeom prst="rect">
            <a:avLst/>
          </a:prstGeom>
        </p:spPr>
        <p:txBody>
          <a:bodyPr lIns="82945" tIns="41473" rIns="82945" bIns="41473">
            <a:spAutoFit/>
          </a:bodyPr>
          <a:lstStyle/>
          <a:p>
            <a:r>
              <a:rPr lang="en-US" dirty="0" err="1"/>
              <a:t>gitg</a:t>
            </a:r>
            <a:endParaRPr lang="en-US" dirty="0"/>
          </a:p>
          <a:p>
            <a:r>
              <a:rPr lang="en-US" dirty="0"/>
              <a:t>Platforms: Linux</a:t>
            </a:r>
          </a:p>
          <a:p>
            <a:r>
              <a:rPr lang="en-US" dirty="0"/>
              <a:t>Price: Free</a:t>
            </a:r>
          </a:p>
        </p:txBody>
      </p:sp>
    </p:spTree>
    <p:extLst>
      <p:ext uri="{BB962C8B-B14F-4D97-AF65-F5344CB8AC3E}">
        <p14:creationId xmlns="" xmlns:p14="http://schemas.microsoft.com/office/powerpoint/2010/main" val="13205103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144920"/>
          </a:xfrm>
          <a:prstGeom prst="rect">
            <a:avLst/>
          </a:prstGeom>
        </p:spPr>
        <p:txBody>
          <a:bodyPr vert="horz" lIns="91430" tIns="45715" rIns="91430" bIns="45715" rtlCol="0" anchor="b">
            <a:noAutofit/>
          </a:bodyPr>
          <a:lstStyle>
            <a:defPPr lvl="0">
              <a:buClr>
                <a:srgbClr val="000000"/>
              </a:buClr>
              <a:buSzPct val="45000"/>
              <a:buFont typeface="StarSymbol"/>
              <a:buNone/>
              <a:defRPr/>
            </a:defPPr>
            <a:lvl1pPr lvl="0" algn="ctr" defTabSz="1007943" rtl="0" eaLnBrk="1" latinLnBrk="0" hangingPunct="1">
              <a:lnSpc>
                <a:spcPts val="6393"/>
              </a:lnSpc>
              <a:spcBef>
                <a:spcPct val="0"/>
              </a:spcBef>
              <a:buClr>
                <a:srgbClr val="000000"/>
              </a:buClr>
              <a:buSzPct val="45000"/>
              <a:buFont typeface="StarSymbol"/>
              <a:buChar char=""/>
              <a:defRPr sz="6000" kern="1200">
                <a:solidFill>
                  <a:schemeClr val="tx2"/>
                </a:solidFill>
                <a:effectLst>
                  <a:outerShdw blurRad="63500" dist="38100" dir="5400000" algn="t" rotWithShape="0">
                    <a:prstClr val="black">
                      <a:alpha val="25000"/>
                    </a:prstClr>
                  </a:outerShdw>
                </a:effectLst>
                <a:latin typeface="+mn-lt"/>
                <a:ea typeface="+mj-ea"/>
                <a:cs typeface="+mj-cs"/>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lang="en-US" dirty="0" err="1" smtClean="0"/>
              <a:t>GiT</a:t>
            </a:r>
            <a:r>
              <a:rPr lang="en-US" dirty="0" smtClean="0"/>
              <a:t> Architecture</a:t>
            </a:r>
            <a:endParaRPr lang="en-US" dirty="0"/>
          </a:p>
        </p:txBody>
      </p:sp>
      <p:sp>
        <p:nvSpPr>
          <p:cNvPr id="5" name="Text Placeholder 2"/>
          <p:cNvSpPr txBox="1">
            <a:spLocks/>
          </p:cNvSpPr>
          <p:nvPr/>
        </p:nvSpPr>
        <p:spPr>
          <a:xfrm>
            <a:off x="0" y="1286055"/>
            <a:ext cx="8995680" cy="5461053"/>
          </a:xfrm>
          <a:prstGeom prst="rect">
            <a:avLst/>
          </a:prstGeom>
        </p:spPr>
        <p:txBody>
          <a:bodyPr vert="horz" lIns="91430" tIns="45715" rIns="91430" bIns="45715" rtlCol="0">
            <a:normAutofit/>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defTabSz="1007943" rtl="0" eaLnBrk="1" latinLnBrk="0" hangingPunct="1">
              <a:spcBef>
                <a:spcPct val="20000"/>
              </a:spcBef>
              <a:buClr>
                <a:srgbClr val="99284C"/>
              </a:buClr>
              <a:buSzPct val="75000"/>
              <a:buFont typeface="StarSymbol" pitchFamily="2"/>
              <a:buChar char=""/>
              <a:defRPr lang="en-US" sz="3200" b="0" i="0" u="none" strike="noStrike" kern="1200">
                <a:ln>
                  <a:noFill/>
                </a:ln>
                <a:solidFill>
                  <a:srgbClr val="333333"/>
                </a:solidFill>
                <a:latin typeface="Albany" pitchFamily="34"/>
                <a:ea typeface="HG Mincho Light J" pitchFamily="2"/>
                <a:cs typeface="Arial Unicode MS" pitchFamily="2"/>
              </a:defRPr>
            </a:lvl1pPr>
            <a:lvl2pPr marL="792000" marR="0" lvl="1" indent="-432000" algn="l" defTabSz="1007943" rtl="0" eaLnBrk="1" latinLnBrk="0" hangingPunct="1">
              <a:spcBef>
                <a:spcPct val="20000"/>
              </a:spcBef>
              <a:buClr>
                <a:srgbClr val="99284C"/>
              </a:buClr>
              <a:buSzPct val="75000"/>
              <a:buFont typeface="StarSymbol" pitchFamily="2"/>
              <a:buChar char=""/>
              <a:defRPr lang="en-US" sz="2800" b="0" i="0" u="none" strike="noStrike" kern="1200">
                <a:ln>
                  <a:noFill/>
                </a:ln>
                <a:solidFill>
                  <a:srgbClr val="333333"/>
                </a:solidFill>
                <a:latin typeface="Albany" pitchFamily="34"/>
                <a:ea typeface="HG Mincho Light J" pitchFamily="2"/>
                <a:cs typeface="Arial Unicode MS" pitchFamily="2"/>
              </a:defRPr>
            </a:lvl2pPr>
            <a:lvl3pPr marL="1080000" marR="0" lvl="2" indent="-432000" algn="l" defTabSz="1007943" rtl="0" eaLnBrk="1" latinLnBrk="0" hangingPunct="1">
              <a:spcBef>
                <a:spcPct val="20000"/>
              </a:spcBef>
              <a:buClr>
                <a:srgbClr val="99284C"/>
              </a:buClr>
              <a:buSzPct val="75000"/>
              <a:buFont typeface="StarSymbol" pitchFamily="2"/>
              <a:buChar char=""/>
              <a:defRPr lang="en-US" sz="2400" b="0" i="0" u="none" strike="noStrike" kern="1200">
                <a:ln>
                  <a:noFill/>
                </a:ln>
                <a:solidFill>
                  <a:srgbClr val="333333"/>
                </a:solidFill>
                <a:latin typeface="Albany" pitchFamily="34"/>
                <a:ea typeface="HG Mincho Light J" pitchFamily="2"/>
                <a:cs typeface="Arial Unicode MS" pitchFamily="2"/>
              </a:defRPr>
            </a:lvl3pPr>
            <a:lvl4pPr marL="1368000" marR="0" lvl="3"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4pPr>
            <a:lvl5pPr marL="1656000" marR="0" lvl="4"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5pPr>
            <a:lvl6pPr marL="1944000" marR="0" lvl="5"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6pPr>
            <a:lvl7pPr marL="2232000" marR="0" lvl="6"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7pPr>
            <a:lvl8pPr marL="2520000" marR="0" lvl="7"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8pPr>
            <a:lvl9pPr marL="2808000" marR="0" lvl="8" indent="-432000" algn="l" defTabSz="1007943" rtl="0" eaLnBrk="1" latinLnBrk="0" hangingPunct="1">
              <a:spcBef>
                <a:spcPct val="20000"/>
              </a:spcBef>
              <a:buClr>
                <a:srgbClr val="99284C"/>
              </a:buClr>
              <a:buSzPct val="75000"/>
              <a:buFont typeface="StarSymbol" pitchFamily="2"/>
              <a:buChar char=""/>
              <a:defRPr lang="en-US" sz="2000" b="0" i="0" u="none" strike="noStrike" kern="1200">
                <a:ln>
                  <a:noFill/>
                </a:ln>
                <a:solidFill>
                  <a:srgbClr val="333333"/>
                </a:solidFill>
                <a:latin typeface="Albany" pitchFamily="34"/>
                <a:ea typeface="HG Mincho Light J" pitchFamily="2"/>
                <a:cs typeface="Arial Unicode MS" pitchFamily="2"/>
              </a:defRPr>
            </a:lvl9pPr>
          </a:lstStyle>
          <a:p>
            <a:r>
              <a:rPr sz="2200" dirty="0" smtClean="0"/>
              <a:t>Index: Stores information about current directory and changes made to it.</a:t>
            </a:r>
          </a:p>
          <a:p>
            <a:r>
              <a:rPr sz="2200" dirty="0" smtClean="0"/>
              <a:t>Object Database:</a:t>
            </a:r>
          </a:p>
          <a:p>
            <a:r>
              <a:rPr sz="2200" dirty="0" smtClean="0"/>
              <a:t>Blobs(files): Stored in .</a:t>
            </a:r>
            <a:r>
              <a:rPr sz="2200" dirty="0" err="1" smtClean="0"/>
              <a:t>git</a:t>
            </a:r>
            <a:r>
              <a:rPr sz="2200" dirty="0" smtClean="0"/>
              <a:t>/objects</a:t>
            </a:r>
          </a:p>
          <a:p>
            <a:r>
              <a:rPr sz="2200" dirty="0" smtClean="0"/>
              <a:t>Indexed by unique hash</a:t>
            </a:r>
          </a:p>
          <a:p>
            <a:r>
              <a:rPr sz="2200" dirty="0" smtClean="0"/>
              <a:t>All files are stored as blobs.</a:t>
            </a:r>
          </a:p>
          <a:p>
            <a:r>
              <a:rPr sz="2200" dirty="0" smtClean="0"/>
              <a:t>Trees(Directories)</a:t>
            </a:r>
          </a:p>
          <a:p>
            <a:r>
              <a:rPr sz="2200" dirty="0" err="1" smtClean="0"/>
              <a:t>Commits:One</a:t>
            </a:r>
            <a:r>
              <a:rPr sz="2200" dirty="0" smtClean="0"/>
              <a:t> object for every commit</a:t>
            </a:r>
          </a:p>
          <a:p>
            <a:r>
              <a:rPr sz="2200" dirty="0" smtClean="0"/>
              <a:t>Contains hash of parent , name of author, time of commit, and hash of the current tree.</a:t>
            </a:r>
          </a:p>
          <a:p>
            <a:r>
              <a:rPr sz="2200" dirty="0" smtClean="0"/>
              <a:t>Tags</a:t>
            </a:r>
            <a:endParaRPr sz="2200" dirty="0"/>
          </a:p>
        </p:txBody>
      </p:sp>
    </p:spTree>
    <p:extLst>
      <p:ext uri="{BB962C8B-B14F-4D97-AF65-F5344CB8AC3E}">
        <p14:creationId xmlns="" xmlns:p14="http://schemas.microsoft.com/office/powerpoint/2010/main" val="7902162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144000" cy="1009546"/>
          </a:xfrm>
          <a:prstGeom prst="rect">
            <a:avLst/>
          </a:prstGeom>
        </p:spPr>
        <p:txBody>
          <a:bodyPr vert="horz" lIns="91430" tIns="45715" rIns="91430" bIns="45715" rtlCol="0" anchor="b">
            <a:noAutofit/>
          </a:bodyPr>
          <a:lstStyle>
            <a:defPPr lvl="0">
              <a:buClr>
                <a:srgbClr val="000000"/>
              </a:buClr>
              <a:buSzPct val="45000"/>
              <a:buFont typeface="StarSymbol"/>
              <a:buNone/>
              <a:defRPr/>
            </a:defPPr>
            <a:lvl1pPr lvl="0" algn="ctr" defTabSz="1007943" rtl="0" eaLnBrk="1" latinLnBrk="0" hangingPunct="1">
              <a:lnSpc>
                <a:spcPts val="6393"/>
              </a:lnSpc>
              <a:spcBef>
                <a:spcPct val="0"/>
              </a:spcBef>
              <a:buClr>
                <a:srgbClr val="000000"/>
              </a:buClr>
              <a:buSzPct val="45000"/>
              <a:buFont typeface="StarSymbol"/>
              <a:buChar char=""/>
              <a:defRPr sz="6000" kern="1200">
                <a:solidFill>
                  <a:schemeClr val="tx2"/>
                </a:solidFill>
                <a:effectLst>
                  <a:outerShdw blurRad="63500" dist="38100" dir="5400000" algn="t" rotWithShape="0">
                    <a:prstClr val="black">
                      <a:alpha val="25000"/>
                    </a:prstClr>
                  </a:outerShdw>
                </a:effectLst>
                <a:latin typeface="+mn-lt"/>
                <a:ea typeface="+mj-ea"/>
                <a:cs typeface="+mj-cs"/>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lang="en-US" dirty="0" smtClean="0"/>
              <a:t>What is Delta Storage?</a:t>
            </a:r>
            <a:endParaRPr lang="en-US" dirty="0"/>
          </a:p>
        </p:txBody>
      </p:sp>
      <p:pic>
        <p:nvPicPr>
          <p:cNvPr id="4099"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1009547"/>
            <a:ext cx="9144000" cy="58484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096192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1"/>
            <a:ext cx="9064800" cy="67471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362753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314" y="0"/>
            <a:ext cx="9144000" cy="6830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297540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70280"/>
            <a:ext cx="9086976" cy="67471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504837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80020"/>
            <a:ext cx="7807680" cy="769441"/>
          </a:xfrm>
        </p:spPr>
        <p:txBody>
          <a:bodyPr>
            <a:sp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marL="195934" indent="-326556">
              <a:buNone/>
            </a:pPr>
            <a:r>
              <a:rPr lang="en-US" dirty="0"/>
              <a:t>What is DevOps?</a:t>
            </a:r>
          </a:p>
        </p:txBody>
      </p:sp>
      <p:sp>
        <p:nvSpPr>
          <p:cNvPr id="3" name="Text Placeholder 2"/>
          <p:cNvSpPr txBox="1">
            <a:spLocks noGrp="1"/>
          </p:cNvSpPr>
          <p:nvPr>
            <p:ph type="body" idx="4294967295"/>
          </p:nvPr>
        </p:nvSpPr>
        <p:spPr>
          <a:xfrm>
            <a:off x="148320" y="1908201"/>
            <a:ext cx="8995680" cy="2806922"/>
          </a:xfrm>
        </p:spPr>
        <p:txBody>
          <a:bodyPr wrap="square">
            <a:spAutoFit/>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marL="0" indent="0"/>
            <a:r>
              <a:rPr sz="2200" dirty="0" smtClean="0"/>
              <a:t> </a:t>
            </a:r>
            <a:r>
              <a:rPr sz="2200" dirty="0" err="1" smtClean="0"/>
              <a:t>DevOps</a:t>
            </a:r>
            <a:r>
              <a:rPr sz="2200" dirty="0" smtClean="0"/>
              <a:t> </a:t>
            </a:r>
            <a:r>
              <a:rPr sz="2200" dirty="0"/>
              <a:t>is a practice of collaboration between Dev and Operational Team.</a:t>
            </a:r>
          </a:p>
          <a:p>
            <a:pPr marL="0" indent="0"/>
            <a:r>
              <a:rPr sz="2200" dirty="0" smtClean="0"/>
              <a:t> </a:t>
            </a:r>
            <a:r>
              <a:rPr sz="2200" dirty="0" err="1" smtClean="0"/>
              <a:t>DevOps</a:t>
            </a:r>
            <a:r>
              <a:rPr sz="2200" dirty="0" smtClean="0"/>
              <a:t> </a:t>
            </a:r>
            <a:r>
              <a:rPr sz="2200" dirty="0"/>
              <a:t>integrates developers and operations teams in order to </a:t>
            </a:r>
            <a:r>
              <a:rPr sz="2200" dirty="0" smtClean="0"/>
              <a:t>improve the software delivery process.</a:t>
            </a:r>
            <a:endParaRPr sz="2200" dirty="0"/>
          </a:p>
          <a:p>
            <a:pPr marL="0" indent="0"/>
            <a:r>
              <a:rPr sz="2200" dirty="0" smtClean="0"/>
              <a:t> Collaboration </a:t>
            </a:r>
            <a:r>
              <a:rPr sz="2200" dirty="0"/>
              <a:t>and co-ordination between dev and operational team</a:t>
            </a:r>
          </a:p>
          <a:p>
            <a:pPr marL="0" indent="0"/>
            <a:r>
              <a:rPr sz="2200" dirty="0" smtClean="0"/>
              <a:t> Infrastructure </a:t>
            </a:r>
            <a:r>
              <a:rPr sz="2200" dirty="0"/>
              <a:t>as code</a:t>
            </a:r>
          </a:p>
          <a:p>
            <a:pPr marL="0" indent="0"/>
            <a:r>
              <a:rPr sz="2200" dirty="0" smtClean="0"/>
              <a:t> Controlling </a:t>
            </a:r>
            <a:r>
              <a:rPr sz="2200" dirty="0"/>
              <a:t>and managing your infrastructure</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History of DevOps</a:t>
            </a:r>
          </a:p>
        </p:txBody>
      </p:sp>
      <p:sp>
        <p:nvSpPr>
          <p:cNvPr id="3" name="Text Placeholder 2"/>
          <p:cNvSpPr txBox="1">
            <a:spLocks noGrp="1"/>
          </p:cNvSpPr>
          <p:nvPr>
            <p:ph type="body" idx="4294967295"/>
          </p:nvPr>
        </p:nvSpPr>
        <p:spPr>
          <a:xfrm>
            <a:off x="1" y="1493438"/>
            <a:ext cx="7636320" cy="4547997"/>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History of DevOps?</a:t>
            </a:r>
          </a:p>
          <a:p>
            <a:pPr lvl="0"/>
            <a:r>
              <a:rPr sz="2200" dirty="0"/>
              <a:t>It is philosophy or enhancement or optimization of organization Dev and Ops</a:t>
            </a:r>
          </a:p>
          <a:p>
            <a:pPr lvl="0"/>
            <a:r>
              <a:rPr sz="2200" dirty="0"/>
              <a:t>Philosophy-business works best when efforts are coordinated and collaborative</a:t>
            </a:r>
          </a:p>
          <a:p>
            <a:pPr lvl="0"/>
            <a:r>
              <a:rPr sz="2200" dirty="0"/>
              <a:t>DevOps efforts as to respond more rapidly to the market changes.</a:t>
            </a:r>
          </a:p>
          <a:p>
            <a:pPr lvl="0"/>
            <a:r>
              <a:rPr sz="2200" dirty="0"/>
              <a:t>DevOps is need of business demand</a:t>
            </a:r>
          </a:p>
          <a:p>
            <a:pPr lvl="0"/>
            <a:endParaRPr sz="2200" dirty="0"/>
          </a:p>
          <a:p>
            <a:pPr lvl="0"/>
            <a:endParaRPr sz="2200" dirty="0"/>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631692"/>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sz="6100" dirty="0" smtClean="0"/>
              <a:t>DevOps </a:t>
            </a:r>
            <a:r>
              <a:rPr lang="en-US" sz="6100" dirty="0"/>
              <a:t>Definitions</a:t>
            </a:r>
            <a:br>
              <a:rPr lang="en-US" sz="6100" dirty="0"/>
            </a:br>
            <a:endParaRPr lang="en-US" sz="6100" dirty="0"/>
          </a:p>
        </p:txBody>
      </p:sp>
      <p:sp>
        <p:nvSpPr>
          <p:cNvPr id="3" name="Text Placeholder 2"/>
          <p:cNvSpPr txBox="1">
            <a:spLocks noGrp="1"/>
          </p:cNvSpPr>
          <p:nvPr>
            <p:ph type="body" idx="4294967295"/>
          </p:nvPr>
        </p:nvSpPr>
        <p:spPr>
          <a:xfrm>
            <a:off x="1" y="1562563"/>
            <a:ext cx="7636320" cy="4389582"/>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It is combination of development and operations.</a:t>
            </a:r>
          </a:p>
          <a:p>
            <a:pPr lvl="0"/>
            <a:r>
              <a:rPr sz="2200" dirty="0"/>
              <a:t>It is software development method that emphasis on  communication,collaboration,integration,automation and measurement of cooperation between software developers and other it professionals.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663910"/>
            <a:ext cx="7807680" cy="1144920"/>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a:t>What is DevOps(Diagramatic)</a:t>
            </a:r>
          </a:p>
        </p:txBody>
      </p:sp>
      <p:pic>
        <p:nvPicPr>
          <p:cNvPr id="4" name="Picture 3"/>
          <p:cNvPicPr>
            <a:picLocks noChangeAspect="1"/>
          </p:cNvPicPr>
          <p:nvPr/>
        </p:nvPicPr>
        <p:blipFill>
          <a:blip r:embed="rId3">
            <a:lum/>
            <a:alphaModFix/>
          </a:blip>
          <a:srcRect/>
          <a:stretch>
            <a:fillRect/>
          </a:stretch>
        </p:blipFill>
        <p:spPr>
          <a:xfrm>
            <a:off x="770661" y="1987272"/>
            <a:ext cx="5616027" cy="2741032"/>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769441"/>
          </a:xfrm>
        </p:spPr>
        <p:txBody>
          <a:bodyPr>
            <a:sp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marL="195934" indent="-326556">
              <a:buNone/>
            </a:pPr>
            <a:r>
              <a:rPr lang="en-US" dirty="0"/>
              <a:t>Why DevOps</a:t>
            </a:r>
          </a:p>
        </p:txBody>
      </p:sp>
      <p:sp>
        <p:nvSpPr>
          <p:cNvPr id="3" name="Text Placeholder 2"/>
          <p:cNvSpPr txBox="1">
            <a:spLocks noGrp="1"/>
          </p:cNvSpPr>
          <p:nvPr>
            <p:ph type="body" idx="4294967295"/>
          </p:nvPr>
        </p:nvSpPr>
        <p:spPr>
          <a:xfrm>
            <a:off x="0" y="1700820"/>
            <a:ext cx="8709120" cy="4547997"/>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Communication barrier or bottlenecks between dev and operational team</a:t>
            </a:r>
          </a:p>
          <a:p>
            <a:pPr lvl="0"/>
            <a:r>
              <a:rPr sz="2200" dirty="0"/>
              <a:t>System monitoring is very hard, if you have 100 servers and need to update patch on all those servers is tedious.</a:t>
            </a:r>
          </a:p>
          <a:p>
            <a:pPr lvl="0"/>
            <a:r>
              <a:rPr sz="2200" dirty="0"/>
              <a:t>For any deployment developer needs to wait for operational team.</a:t>
            </a:r>
          </a:p>
          <a:p>
            <a:pPr lvl="0"/>
            <a:r>
              <a:rPr sz="2200" dirty="0" smtClean="0"/>
              <a:t>Provisioning the </a:t>
            </a:r>
            <a:r>
              <a:rPr sz="2200" dirty="0"/>
              <a:t>server is just click away.</a:t>
            </a:r>
          </a:p>
          <a:p>
            <a:pPr lvl="0"/>
            <a:r>
              <a:rPr sz="2200" dirty="0" smtClean="0"/>
              <a:t>Need of </a:t>
            </a:r>
            <a:r>
              <a:rPr sz="2200" dirty="0" err="1" smtClean="0"/>
              <a:t>seemless</a:t>
            </a:r>
            <a:r>
              <a:rPr sz="2200" dirty="0" smtClean="0"/>
              <a:t> </a:t>
            </a:r>
            <a:r>
              <a:rPr sz="2200" dirty="0"/>
              <a:t>integration between development  and </a:t>
            </a:r>
            <a:r>
              <a:rPr sz="2200" dirty="0" smtClean="0"/>
              <a:t>operations</a:t>
            </a:r>
          </a:p>
          <a:p>
            <a:pPr lvl="0"/>
            <a:r>
              <a:rPr sz="2200" dirty="0" smtClean="0"/>
              <a:t>Growing delivery pipeline.</a:t>
            </a:r>
            <a:endParaRPr sz="2200" dirty="0"/>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663910"/>
            <a:ext cx="7807680" cy="1144920"/>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a:t>What is DevOps(Diagramatic)</a:t>
            </a:r>
          </a:p>
        </p:txBody>
      </p:sp>
      <p:pic>
        <p:nvPicPr>
          <p:cNvPr id="4" name="Picture 3"/>
          <p:cNvPicPr>
            <a:picLocks noChangeAspect="1"/>
          </p:cNvPicPr>
          <p:nvPr/>
        </p:nvPicPr>
        <p:blipFill>
          <a:blip r:embed="rId3">
            <a:lum/>
            <a:alphaModFix/>
          </a:blip>
          <a:srcRect/>
          <a:stretch>
            <a:fillRect/>
          </a:stretch>
        </p:blipFill>
        <p:spPr>
          <a:xfrm>
            <a:off x="770661" y="1987272"/>
            <a:ext cx="5616027" cy="2741032"/>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336320" y="635107"/>
            <a:ext cx="7807680" cy="769441"/>
          </a:xfrm>
        </p:spPr>
        <p:txBody>
          <a:bodyPr>
            <a:sp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marL="195934" indent="-326556">
              <a:buNone/>
            </a:pPr>
            <a:r>
              <a:rPr lang="en-US" dirty="0"/>
              <a:t>Current Challenges in IT Industry</a:t>
            </a:r>
          </a:p>
        </p:txBody>
      </p:sp>
      <p:sp>
        <p:nvSpPr>
          <p:cNvPr id="3" name="Text Placeholder 2"/>
          <p:cNvSpPr txBox="1">
            <a:spLocks noGrp="1"/>
          </p:cNvSpPr>
          <p:nvPr>
            <p:ph type="body" idx="4294967295"/>
          </p:nvPr>
        </p:nvSpPr>
        <p:spPr>
          <a:xfrm>
            <a:off x="1" y="1700819"/>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marL="0" indent="0"/>
            <a:r>
              <a:rPr sz="2200" dirty="0"/>
              <a:t>Continuous Deployment and delivery</a:t>
            </a:r>
          </a:p>
          <a:p>
            <a:pPr marL="0" indent="0"/>
            <a:r>
              <a:rPr sz="2200" dirty="0"/>
              <a:t>Continuous monitoring of the server</a:t>
            </a:r>
          </a:p>
          <a:p>
            <a:pPr marL="0" indent="0"/>
            <a:r>
              <a:rPr sz="2200" dirty="0"/>
              <a:t>Continuous provisioning of the servers which are in different platforms</a:t>
            </a:r>
          </a:p>
          <a:p>
            <a:pPr marL="0" indent="0"/>
            <a:r>
              <a:rPr sz="2200" dirty="0"/>
              <a:t>Every developer change has to go continuous deployment.</a:t>
            </a:r>
          </a:p>
          <a:p>
            <a:pPr marL="0" indent="0"/>
            <a:r>
              <a:rPr sz="2200" dirty="0"/>
              <a:t>Existing tools does not have “infrastructure as a code” capability.</a:t>
            </a:r>
          </a:p>
          <a:p>
            <a:pPr marL="0" indent="0"/>
            <a:r>
              <a:rPr sz="2200" dirty="0"/>
              <a:t>Controlling of entire infrastructure.</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4402"/>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DevOps Architecture</a:t>
            </a:r>
          </a:p>
        </p:txBody>
      </p:sp>
      <p:pic>
        <p:nvPicPr>
          <p:cNvPr id="4" name="Picture 3"/>
          <p:cNvPicPr>
            <a:picLocks noChangeAspect="1"/>
          </p:cNvPicPr>
          <p:nvPr/>
        </p:nvPicPr>
        <p:blipFill>
          <a:blip r:embed="rId3">
            <a:lum/>
            <a:alphaModFix/>
          </a:blip>
          <a:srcRect/>
          <a:stretch>
            <a:fillRect/>
          </a:stretch>
        </p:blipFill>
        <p:spPr>
          <a:xfrm>
            <a:off x="746170" y="1939265"/>
            <a:ext cx="5425974" cy="4363508"/>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27363"/>
            <a:ext cx="7807680" cy="1589928"/>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Pre-requisite to learn DevOps</a:t>
            </a:r>
          </a:p>
        </p:txBody>
      </p:sp>
      <p:sp>
        <p:nvSpPr>
          <p:cNvPr id="3" name="Text Placeholder 2"/>
          <p:cNvSpPr txBox="1">
            <a:spLocks noGrp="1"/>
          </p:cNvSpPr>
          <p:nvPr>
            <p:ph type="body" idx="4294967295"/>
          </p:nvPr>
        </p:nvSpPr>
        <p:spPr>
          <a:xfrm>
            <a:off x="1" y="1939884"/>
            <a:ext cx="899568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Involved in either Dev or Operational team</a:t>
            </a:r>
          </a:p>
          <a:p>
            <a:pPr lvl="0"/>
            <a:r>
              <a:rPr sz="2200" dirty="0"/>
              <a:t>Little bit of scripting knowledge or at least interest to learn one scripting language</a:t>
            </a:r>
          </a:p>
          <a:p>
            <a:pPr lvl="0"/>
            <a:r>
              <a:rPr sz="2200" dirty="0"/>
              <a:t>Knowledge about linux/</a:t>
            </a:r>
            <a:r>
              <a:rPr sz="2200" dirty="0" err="1"/>
              <a:t>unix</a:t>
            </a:r>
            <a:r>
              <a:rPr sz="2200" dirty="0"/>
              <a:t> operating system</a:t>
            </a:r>
          </a:p>
          <a:p>
            <a:pPr lvl="0"/>
            <a:r>
              <a:rPr sz="2200" dirty="0"/>
              <a:t>Brief idea about build and deployment process</a:t>
            </a:r>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2212072"/>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Tools that are involved in </a:t>
            </a:r>
            <a:br>
              <a:rPr lang="en-US" dirty="0"/>
            </a:br>
            <a:r>
              <a:rPr lang="en-US" dirty="0"/>
              <a:t>DevOps</a:t>
            </a:r>
            <a:br>
              <a:rPr lang="en-US" dirty="0"/>
            </a:br>
            <a:endParaRPr lang="en-US" dirty="0"/>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Chef tools and its setup</a:t>
            </a:r>
          </a:p>
          <a:p>
            <a:pPr lvl="0"/>
            <a:r>
              <a:rPr sz="2200" dirty="0"/>
              <a:t>Puppet tools and its setup</a:t>
            </a:r>
          </a:p>
          <a:p>
            <a:pPr lvl="0"/>
            <a:r>
              <a:rPr sz="2200" dirty="0"/>
              <a:t>Ruby scripting knowledge</a:t>
            </a:r>
          </a:p>
          <a:p>
            <a:pPr lvl="0"/>
            <a:r>
              <a:rPr sz="2200" dirty="0"/>
              <a:t>Vagrant</a:t>
            </a:r>
          </a:p>
          <a:p>
            <a:pPr lvl="0"/>
            <a:r>
              <a:rPr sz="2200" dirty="0" err="1"/>
              <a:t>Docker</a:t>
            </a:r>
            <a:endParaRPr sz="2200" dirty="0"/>
          </a:p>
          <a:p>
            <a:pPr lvl="0"/>
            <a:r>
              <a:rPr sz="2200" dirty="0"/>
              <a:t>Jenkins as part of continuous integration tool</a:t>
            </a:r>
          </a:p>
          <a:p>
            <a:pPr lvl="0"/>
            <a:r>
              <a:rPr sz="2200" dirty="0" err="1" smtClean="0"/>
              <a:t>Ansible,SaltStack</a:t>
            </a:r>
            <a:endParaRPr sz="2200" dirty="0"/>
          </a:p>
          <a:p>
            <a:pPr lvl="0"/>
            <a:r>
              <a:rPr sz="2200" dirty="0"/>
              <a:t>Any other scripting knowledge is added advantage</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 y="0"/>
            <a:ext cx="780912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DevOps Opportunities</a:t>
            </a:r>
          </a:p>
        </p:txBody>
      </p:sp>
      <p:sp>
        <p:nvSpPr>
          <p:cNvPr id="3" name="TextBox 2"/>
          <p:cNvSpPr txBox="1"/>
          <p:nvPr/>
        </p:nvSpPr>
        <p:spPr>
          <a:xfrm>
            <a:off x="217440" y="1659054"/>
            <a:ext cx="7520800" cy="3721441"/>
          </a:xfrm>
          <a:prstGeom prst="rect">
            <a:avLst/>
          </a:prstGeom>
          <a:noFill/>
          <a:ln>
            <a:noFill/>
          </a:ln>
        </p:spPr>
        <p:txBody>
          <a:bodyPr lIns="0" tIns="0" rIns="0" bIns="0"/>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rtl="0" hangingPunct="0">
              <a:buClr>
                <a:srgbClr val="99284C"/>
              </a:buClr>
              <a:buSzPct val="75000"/>
              <a:buFont typeface="StarSymbol" pitchFamily="2"/>
              <a:buChar char=""/>
              <a:tabLst/>
            </a:pPr>
            <a:r>
              <a:rPr sz="2200" dirty="0"/>
              <a:t>It is emerging technology</a:t>
            </a:r>
          </a:p>
          <a:p>
            <a:pPr lvl="0" rtl="0" hangingPunct="0">
              <a:buClr>
                <a:srgbClr val="99284C"/>
              </a:buClr>
              <a:buSzPct val="75000"/>
              <a:buFont typeface="StarSymbol" pitchFamily="2"/>
              <a:buChar char=""/>
              <a:tabLst/>
            </a:pPr>
            <a:r>
              <a:rPr sz="2200" dirty="0"/>
              <a:t>It is growing technology</a:t>
            </a:r>
          </a:p>
          <a:p>
            <a:pPr lvl="0" rtl="0" hangingPunct="0">
              <a:buClr>
                <a:srgbClr val="99284C"/>
              </a:buClr>
              <a:buSzPct val="75000"/>
              <a:buFont typeface="StarSymbol" pitchFamily="2"/>
              <a:buChar char=""/>
              <a:tabLst/>
            </a:pPr>
            <a:r>
              <a:rPr sz="2200" dirty="0"/>
              <a:t>Every organization is embracing this </a:t>
            </a:r>
            <a:r>
              <a:rPr sz="2200" dirty="0" smtClean="0"/>
              <a:t>technology</a:t>
            </a:r>
            <a:endParaRPr sz="2200" dirty="0"/>
          </a:p>
          <a:p>
            <a:pPr lvl="0" rtl="0" hangingPunct="0">
              <a:buClr>
                <a:srgbClr val="99284C"/>
              </a:buClr>
              <a:buSzPct val="75000"/>
              <a:buFont typeface="StarSymbol" pitchFamily="2"/>
              <a:buChar char=""/>
              <a:tabLst/>
            </a:pPr>
            <a:r>
              <a:rPr sz="2200" dirty="0"/>
              <a:t>DevOps professionals are rare to find</a:t>
            </a:r>
          </a:p>
          <a:p>
            <a:pPr lvl="0" rtl="0" hangingPunct="0">
              <a:buClr>
                <a:srgbClr val="99284C"/>
              </a:buClr>
              <a:buSzPct val="75000"/>
              <a:buFont typeface="StarSymbol" pitchFamily="2"/>
              <a:buChar char=""/>
              <a:tabLst/>
            </a:pPr>
            <a:r>
              <a:rPr sz="2200" dirty="0"/>
              <a:t>IT organization emphasis more on it infrastructure.</a:t>
            </a:r>
          </a:p>
          <a:p>
            <a:pPr lvl="0" rtl="0" hangingPunct="0">
              <a:buClr>
                <a:srgbClr val="99284C"/>
              </a:buClr>
              <a:buSzPct val="75000"/>
              <a:buFont typeface="StarSymbol" pitchFamily="2"/>
              <a:buChar char=""/>
              <a:tabLst/>
            </a:pPr>
            <a:endParaRPr sz="2200" dirty="0"/>
          </a:p>
          <a:p>
            <a:pPr lvl="0" rtl="0" hangingPunct="0">
              <a:buClr>
                <a:srgbClr val="99284C"/>
              </a:buClr>
              <a:buSzPct val="75000"/>
              <a:buFont typeface="StarSymbol" pitchFamily="2"/>
              <a:buChar char=""/>
              <a:tabLst/>
            </a:pPr>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659054"/>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Introduction</a:t>
            </a:r>
            <a:br>
              <a:rPr lang="en-US" dirty="0"/>
            </a:br>
            <a:endParaRPr lang="en-US" dirty="0"/>
          </a:p>
        </p:txBody>
      </p:sp>
      <p:sp>
        <p:nvSpPr>
          <p:cNvPr id="3" name="Text Placeholder 2"/>
          <p:cNvSpPr txBox="1">
            <a:spLocks noGrp="1"/>
          </p:cNvSpPr>
          <p:nvPr>
            <p:ph type="body" idx="4294967295"/>
          </p:nvPr>
        </p:nvSpPr>
        <p:spPr>
          <a:xfrm>
            <a:off x="1" y="1493437"/>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What is Unix?</a:t>
            </a:r>
          </a:p>
          <a:p>
            <a:pPr lvl="0"/>
            <a:r>
              <a:rPr sz="2200" dirty="0"/>
              <a:t>Types of Unix?</a:t>
            </a:r>
          </a:p>
          <a:p>
            <a:pPr lvl="0"/>
            <a:r>
              <a:rPr sz="2200" dirty="0"/>
              <a:t>The Unix Operating System</a:t>
            </a:r>
          </a:p>
          <a:p>
            <a:pPr lvl="0"/>
            <a:r>
              <a:rPr sz="2200" dirty="0"/>
              <a:t>Files and processes</a:t>
            </a:r>
          </a:p>
          <a:p>
            <a:pPr lvl="0"/>
            <a:r>
              <a:rPr sz="2200" dirty="0"/>
              <a:t>Unix Architecture</a:t>
            </a:r>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0"/>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What is Unix?</a:t>
            </a:r>
            <a:br>
              <a:rPr lang="en-US" dirty="0"/>
            </a:br>
            <a:endParaRPr lang="en-US" dirty="0"/>
          </a:p>
        </p:txBody>
      </p:sp>
      <p:sp>
        <p:nvSpPr>
          <p:cNvPr id="3" name="Text Placeholder 2"/>
          <p:cNvSpPr txBox="1">
            <a:spLocks noGrp="1"/>
          </p:cNvSpPr>
          <p:nvPr>
            <p:ph type="body" idx="4294967295"/>
          </p:nvPr>
        </p:nvSpPr>
        <p:spPr>
          <a:xfrm>
            <a:off x="0" y="1939884"/>
            <a:ext cx="748800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Unix is an operating system which was introduced in the 1960s.</a:t>
            </a:r>
          </a:p>
          <a:p>
            <a:pPr lvl="0"/>
            <a:r>
              <a:rPr sz="2200" dirty="0"/>
              <a:t>It is suite of programs which computer make work.</a:t>
            </a:r>
          </a:p>
          <a:p>
            <a:pPr lvl="0"/>
            <a:r>
              <a:rPr sz="2200" dirty="0"/>
              <a:t>It is stable multiuser, multitasking system of </a:t>
            </a:r>
            <a:r>
              <a:rPr sz="2200" dirty="0" err="1"/>
              <a:t>servers,desktops</a:t>
            </a:r>
            <a:r>
              <a:rPr sz="2200" dirty="0"/>
              <a:t> and laptops.</a:t>
            </a:r>
          </a:p>
          <a:p>
            <a:pPr lvl="0"/>
            <a:r>
              <a:rPr sz="2200" dirty="0"/>
              <a:t>Unix system also has the graphical user interface similar to </a:t>
            </a:r>
            <a:r>
              <a:rPr sz="2200" dirty="0" err="1"/>
              <a:t>microsoft</a:t>
            </a:r>
            <a:r>
              <a:rPr sz="2200" dirty="0"/>
              <a:t> windows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525656"/>
            <a:ext cx="7807680" cy="1144920"/>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Types of Unix</a:t>
            </a:r>
            <a:br>
              <a:rPr lang="en-US" dirty="0"/>
            </a:br>
            <a:endParaRPr lang="en-US" dirty="0"/>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There are many different versions of UNIX although they share common similarities</a:t>
            </a:r>
          </a:p>
          <a:p>
            <a:pPr lvl="0"/>
            <a:r>
              <a:rPr sz="2200"/>
              <a:t>The most popular varieties of UNIX are, Sun Solaris, GNU/Linux, and MacOs X.</a:t>
            </a:r>
          </a:p>
          <a:p>
            <a:pPr lvl="0"/>
            <a:endParaRPr sz="2200"/>
          </a:p>
          <a:p>
            <a:pPr lvl="0"/>
            <a:endParaRPr sz="220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336320" y="635107"/>
            <a:ext cx="7807680" cy="769441"/>
          </a:xfrm>
        </p:spPr>
        <p:txBody>
          <a:bodyPr>
            <a:sp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marL="195934" indent="-326556">
              <a:buNone/>
            </a:pPr>
            <a:r>
              <a:rPr lang="en-US" dirty="0"/>
              <a:t>Current Challenges in IT Industry</a:t>
            </a:r>
          </a:p>
        </p:txBody>
      </p:sp>
      <p:sp>
        <p:nvSpPr>
          <p:cNvPr id="3" name="Text Placeholder 2"/>
          <p:cNvSpPr txBox="1">
            <a:spLocks noGrp="1"/>
          </p:cNvSpPr>
          <p:nvPr>
            <p:ph type="body" idx="4294967295"/>
          </p:nvPr>
        </p:nvSpPr>
        <p:spPr>
          <a:xfrm>
            <a:off x="1" y="1700819"/>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marL="0" indent="0"/>
            <a:r>
              <a:rPr sz="2200" dirty="0"/>
              <a:t>Continuous Deployment and delivery</a:t>
            </a:r>
          </a:p>
          <a:p>
            <a:pPr marL="0" indent="0"/>
            <a:r>
              <a:rPr sz="2200" dirty="0"/>
              <a:t>Continuous monitoring of the server</a:t>
            </a:r>
          </a:p>
          <a:p>
            <a:pPr marL="0" indent="0"/>
            <a:r>
              <a:rPr sz="2200" dirty="0"/>
              <a:t>Continuous provisioning of the servers which are in different platforms</a:t>
            </a:r>
          </a:p>
          <a:p>
            <a:pPr marL="0" indent="0"/>
            <a:r>
              <a:rPr sz="2200" dirty="0"/>
              <a:t>Every developer change has to go continuous deployment.</a:t>
            </a:r>
          </a:p>
          <a:p>
            <a:pPr marL="0" indent="0"/>
            <a:r>
              <a:rPr sz="2200" dirty="0"/>
              <a:t>Existing tools does not have “infrastructure as a code” capability.</a:t>
            </a:r>
          </a:p>
          <a:p>
            <a:pPr marL="0" indent="0"/>
            <a:r>
              <a:rPr sz="2200" dirty="0"/>
              <a:t>Controlling of entire infrastructure.</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Operating System</a:t>
            </a:r>
          </a:p>
        </p:txBody>
      </p:sp>
      <p:sp>
        <p:nvSpPr>
          <p:cNvPr id="3" name="Text Placeholder 2"/>
          <p:cNvSpPr txBox="1">
            <a:spLocks noGrp="1"/>
          </p:cNvSpPr>
          <p:nvPr>
            <p:ph type="body" idx="4294967295"/>
          </p:nvPr>
        </p:nvSpPr>
        <p:spPr>
          <a:xfrm>
            <a:off x="1" y="1507839"/>
            <a:ext cx="7636320" cy="4547997"/>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The Unix operating system made up of 3 parts. Kernal, shell and programs</a:t>
            </a:r>
          </a:p>
          <a:p>
            <a:pPr lvl="0"/>
            <a:r>
              <a:rPr sz="2200"/>
              <a:t>Kernal: It is hub of the operating system, and allocates memory to programs, and take care file store, and communication in response to system calls.</a:t>
            </a:r>
          </a:p>
          <a:p>
            <a:pPr lvl="0"/>
            <a:r>
              <a:rPr sz="2200"/>
              <a:t>Eg: user types rm myfile  then shell searches for the file store containing “rm” then request the kernal through the system call for executing rm on my file.</a:t>
            </a:r>
          </a:p>
          <a:p>
            <a:pPr lvl="0"/>
            <a:r>
              <a:rPr sz="2200"/>
              <a:t>Shell and kernal are work together</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OS -contd..</a:t>
            </a:r>
          </a:p>
        </p:txBody>
      </p:sp>
      <p:sp>
        <p:nvSpPr>
          <p:cNvPr id="3" name="Text Placeholder 2"/>
          <p:cNvSpPr txBox="1">
            <a:spLocks noGrp="1"/>
          </p:cNvSpPr>
          <p:nvPr>
            <p:ph type="body" idx="4294967295"/>
          </p:nvPr>
        </p:nvSpPr>
        <p:spPr>
          <a:xfrm>
            <a:off x="1" y="165185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Shell:  it is interface between user and </a:t>
            </a:r>
            <a:r>
              <a:rPr sz="2200" dirty="0" err="1"/>
              <a:t>kernal</a:t>
            </a:r>
            <a:r>
              <a:rPr sz="2200" dirty="0"/>
              <a:t>. When user enters any command it will send the system call to </a:t>
            </a:r>
            <a:r>
              <a:rPr sz="2200" dirty="0" err="1"/>
              <a:t>kernal</a:t>
            </a:r>
            <a:r>
              <a:rPr sz="2200" dirty="0"/>
              <a:t> and perform the operation and return to shell prompt.</a:t>
            </a:r>
          </a:p>
          <a:p>
            <a:pPr lvl="0"/>
            <a:r>
              <a:rPr sz="2200" dirty="0"/>
              <a:t>Programs or commands which user write the commands</a:t>
            </a:r>
          </a:p>
          <a:p>
            <a:pPr lvl="0"/>
            <a:r>
              <a:rPr sz="2200" dirty="0" err="1"/>
              <a:t>Eg</a:t>
            </a:r>
            <a:r>
              <a:rPr sz="2200" dirty="0"/>
              <a:t>: OS X, Solaris, All Linux</a:t>
            </a:r>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4402"/>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OS contd...</a:t>
            </a:r>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Unix Processes</a:t>
            </a:r>
          </a:p>
          <a:p>
            <a:pPr lvl="0"/>
            <a:r>
              <a:rPr sz="2200"/>
              <a:t>When a program is started in UNIX, it creates what is known as Process on the system. Every process is assigned a unique serial number called its process id or PID.</a:t>
            </a:r>
          </a:p>
          <a:p>
            <a:pPr lvl="0"/>
            <a:r>
              <a:rPr sz="2200"/>
              <a:t>Process and process management is becomes more important on UNIX systems.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Architecture</a:t>
            </a:r>
          </a:p>
        </p:txBody>
      </p:sp>
      <p:pic>
        <p:nvPicPr>
          <p:cNvPr id="4" name="Picture 3"/>
          <p:cNvPicPr>
            <a:picLocks noChangeAspect="1"/>
          </p:cNvPicPr>
          <p:nvPr/>
        </p:nvPicPr>
        <p:blipFill>
          <a:blip r:embed="rId3">
            <a:lum/>
            <a:alphaModFix/>
          </a:blip>
          <a:srcRect/>
          <a:stretch>
            <a:fillRect/>
          </a:stretch>
        </p:blipFill>
        <p:spPr>
          <a:xfrm rot="4200">
            <a:off x="677196" y="1661425"/>
            <a:ext cx="3882040" cy="4391595"/>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336320" y="635107"/>
            <a:ext cx="7807680" cy="1144920"/>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Shell- Useful commands</a:t>
            </a:r>
          </a:p>
        </p:txBody>
      </p:sp>
      <p:sp>
        <p:nvSpPr>
          <p:cNvPr id="3" name="Text Placeholder 2"/>
          <p:cNvSpPr txBox="1">
            <a:spLocks noGrp="1"/>
          </p:cNvSpPr>
          <p:nvPr>
            <p:ph type="body" idx="4294967295"/>
          </p:nvPr>
        </p:nvSpPr>
        <p:spPr>
          <a:xfrm>
            <a:off x="1" y="1575526"/>
            <a:ext cx="7636320" cy="4912356"/>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File Management</a:t>
            </a:r>
          </a:p>
          <a:p>
            <a:pPr lvl="0"/>
            <a:r>
              <a:rPr sz="2200"/>
              <a:t>ls - List files</a:t>
            </a:r>
          </a:p>
          <a:p>
            <a:pPr lvl="0"/>
            <a:r>
              <a:rPr sz="2200"/>
              <a:t>cd - Change directories</a:t>
            </a:r>
          </a:p>
          <a:p>
            <a:pPr lvl="0"/>
            <a:r>
              <a:rPr sz="2200"/>
              <a:t>pwd - Print current (working) directory</a:t>
            </a:r>
          </a:p>
          <a:p>
            <a:pPr lvl="0"/>
            <a:r>
              <a:rPr sz="2200"/>
              <a:t>mkdir - Make a new, empty directory</a:t>
            </a:r>
          </a:p>
          <a:p>
            <a:pPr lvl="0"/>
            <a:r>
              <a:rPr sz="2200"/>
              <a:t>rmdir - Remove an empty directory</a:t>
            </a:r>
          </a:p>
          <a:p>
            <a:pPr lvl="0"/>
            <a:r>
              <a:rPr sz="2200"/>
              <a:t>cp - Copy files</a:t>
            </a:r>
          </a:p>
          <a:p>
            <a:pPr lvl="0"/>
            <a:r>
              <a:rPr sz="2200"/>
              <a:t>rm - Remove files</a:t>
            </a:r>
          </a:p>
          <a:p>
            <a:pPr lvl="0"/>
            <a:r>
              <a:rPr sz="2200"/>
              <a:t>mv - Move files or directories</a:t>
            </a:r>
          </a:p>
          <a:p>
            <a:pPr lvl="0"/>
            <a:r>
              <a:rPr sz="2200"/>
              <a:t>find - Find files or folders based on name, date, size, ownership or other parameters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0"/>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Unix Shell- Useful commands</a:t>
            </a:r>
          </a:p>
        </p:txBody>
      </p:sp>
      <p:sp>
        <p:nvSpPr>
          <p:cNvPr id="3" name="Text Placeholder 2"/>
          <p:cNvSpPr txBox="1">
            <a:spLocks noGrp="1"/>
          </p:cNvSpPr>
          <p:nvPr>
            <p:ph type="body" idx="4294967295"/>
          </p:nvPr>
        </p:nvSpPr>
        <p:spPr>
          <a:xfrm>
            <a:off x="1" y="1575526"/>
            <a:ext cx="7636320" cy="4912356"/>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File Management</a:t>
            </a:r>
          </a:p>
          <a:p>
            <a:pPr lvl="0"/>
            <a:r>
              <a:rPr sz="2200" dirty="0" err="1"/>
              <a:t>ls</a:t>
            </a:r>
            <a:r>
              <a:rPr sz="2200" dirty="0"/>
              <a:t> - List files</a:t>
            </a:r>
          </a:p>
          <a:p>
            <a:pPr lvl="0"/>
            <a:r>
              <a:rPr sz="2200" dirty="0" err="1"/>
              <a:t>cd</a:t>
            </a:r>
            <a:r>
              <a:rPr sz="2200" dirty="0"/>
              <a:t> - Change directories</a:t>
            </a:r>
          </a:p>
          <a:p>
            <a:pPr lvl="0"/>
            <a:r>
              <a:rPr sz="2200" dirty="0" err="1"/>
              <a:t>pwd</a:t>
            </a:r>
            <a:r>
              <a:rPr sz="2200" dirty="0"/>
              <a:t> - Print current (working) directory</a:t>
            </a:r>
          </a:p>
          <a:p>
            <a:pPr lvl="0"/>
            <a:r>
              <a:rPr sz="2200" dirty="0" err="1"/>
              <a:t>mkdir</a:t>
            </a:r>
            <a:r>
              <a:rPr sz="2200" dirty="0"/>
              <a:t> - Make a new, empty directory</a:t>
            </a:r>
          </a:p>
          <a:p>
            <a:pPr lvl="0"/>
            <a:r>
              <a:rPr sz="2200" dirty="0" err="1"/>
              <a:t>rmdir</a:t>
            </a:r>
            <a:r>
              <a:rPr sz="2200" dirty="0"/>
              <a:t> - Remove an empty directory</a:t>
            </a:r>
          </a:p>
          <a:p>
            <a:pPr lvl="0"/>
            <a:r>
              <a:rPr sz="2200" dirty="0"/>
              <a:t>cp - Copy files</a:t>
            </a:r>
          </a:p>
          <a:p>
            <a:pPr lvl="0"/>
            <a:r>
              <a:rPr sz="2200" dirty="0" err="1"/>
              <a:t>rm</a:t>
            </a:r>
            <a:r>
              <a:rPr sz="2200" dirty="0"/>
              <a:t> - Remove files</a:t>
            </a:r>
          </a:p>
          <a:p>
            <a:pPr lvl="0"/>
            <a:r>
              <a:rPr sz="2200" dirty="0" err="1"/>
              <a:t>mv</a:t>
            </a:r>
            <a:r>
              <a:rPr sz="2200" dirty="0"/>
              <a:t> - Move files or directories</a:t>
            </a:r>
          </a:p>
          <a:p>
            <a:pPr lvl="0"/>
            <a:r>
              <a:rPr sz="2200" dirty="0"/>
              <a:t>find - Find files or folders based on name, date, size, ownership or other parameters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594783"/>
            <a:ext cx="7807680" cy="1144920"/>
          </a:xfrm>
        </p:spPr>
        <p:txBody>
          <a:bodyPr>
            <a:no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Introduction to Linux operating system</a:t>
            </a:r>
          </a:p>
        </p:txBody>
      </p:sp>
      <p:sp>
        <p:nvSpPr>
          <p:cNvPr id="3" name="Text Placeholder 2"/>
          <p:cNvSpPr txBox="1">
            <a:spLocks noGrp="1"/>
          </p:cNvSpPr>
          <p:nvPr>
            <p:ph type="body" idx="4294967295"/>
          </p:nvPr>
        </p:nvSpPr>
        <p:spPr>
          <a:xfrm>
            <a:off x="1" y="1908201"/>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buNone/>
            </a:pPr>
            <a:r>
              <a:rPr sz="2200" dirty="0"/>
              <a:t>Linux Components</a:t>
            </a:r>
          </a:p>
          <a:p>
            <a:pPr lvl="0"/>
            <a:r>
              <a:rPr sz="2200" dirty="0" smtClean="0"/>
              <a:t>Kernel: </a:t>
            </a:r>
            <a:r>
              <a:rPr sz="2200" dirty="0"/>
              <a:t>The Linux </a:t>
            </a:r>
            <a:r>
              <a:rPr sz="2200" dirty="0" smtClean="0"/>
              <a:t>kernel </a:t>
            </a:r>
            <a:r>
              <a:rPr sz="2200" dirty="0"/>
              <a:t>supports large number of pc hardware devices</a:t>
            </a:r>
          </a:p>
          <a:p>
            <a:pPr lvl="0"/>
            <a:r>
              <a:rPr sz="2200" dirty="0"/>
              <a:t>Shells and GuIs: Bourne shell and bash shell</a:t>
            </a:r>
          </a:p>
          <a:p>
            <a:pPr lvl="0"/>
            <a:r>
              <a:rPr sz="2200" dirty="0"/>
              <a:t>GUIs : GNOME and KDE windows like operating system</a:t>
            </a:r>
          </a:p>
          <a:p>
            <a:pPr lvl="0"/>
            <a:r>
              <a:rPr sz="2200" dirty="0"/>
              <a:t>System Utilities: are commands such as </a:t>
            </a:r>
            <a:r>
              <a:rPr sz="2200" dirty="0" smtClean="0"/>
              <a:t>ls,cp,grep,awk,sed,wc </a:t>
            </a:r>
            <a:r>
              <a:rPr sz="2200" dirty="0"/>
              <a:t>and more</a:t>
            </a:r>
          </a:p>
          <a:p>
            <a:pPr lvl="0"/>
            <a:r>
              <a:rPr sz="2200" dirty="0"/>
              <a:t>Application programs: </a:t>
            </a:r>
            <a:r>
              <a:rPr sz="2200" dirty="0" err="1"/>
              <a:t>emacs</a:t>
            </a:r>
            <a:r>
              <a:rPr sz="2200" dirty="0"/>
              <a:t>, </a:t>
            </a:r>
            <a:r>
              <a:rPr sz="2200" dirty="0" err="1"/>
              <a:t>c++</a:t>
            </a:r>
            <a:r>
              <a:rPr sz="2200" dirty="0"/>
              <a:t> compiler.</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456528"/>
            <a:ext cx="7807680" cy="1144920"/>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Linux Admin Commands</a:t>
            </a:r>
          </a:p>
        </p:txBody>
      </p:sp>
      <p:sp>
        <p:nvSpPr>
          <p:cNvPr id="3" name="Text Placeholder 2"/>
          <p:cNvSpPr txBox="1">
            <a:spLocks noGrp="1"/>
          </p:cNvSpPr>
          <p:nvPr>
            <p:ph type="body" idx="4294967295"/>
          </p:nvPr>
        </p:nvSpPr>
        <p:spPr>
          <a:xfrm>
            <a:off x="1" y="1493438"/>
            <a:ext cx="7636320" cy="4961320"/>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b="1"/>
              <a:t>Uptime</a:t>
            </a:r>
            <a:r>
              <a:rPr sz="2200"/>
              <a:t>: shows since how long your system is running, it will give hours:minute if it less than a day</a:t>
            </a:r>
          </a:p>
          <a:p>
            <a:pPr lvl="0"/>
            <a:r>
              <a:rPr sz="2200" b="1"/>
              <a:t>W</a:t>
            </a:r>
            <a:r>
              <a:rPr sz="2200"/>
              <a:t>: command will display the users currently logged in and their process along with shows load averages, also shows remote host login time,idle time.</a:t>
            </a:r>
          </a:p>
          <a:p>
            <a:pPr lvl="0"/>
            <a:r>
              <a:rPr sz="2200" b="1"/>
              <a:t>Users</a:t>
            </a:r>
            <a:r>
              <a:rPr sz="2200"/>
              <a:t>: displays currently logged in users</a:t>
            </a:r>
          </a:p>
          <a:p>
            <a:pPr lvl="0"/>
            <a:r>
              <a:rPr sz="2200" b="1"/>
              <a:t>Who</a:t>
            </a:r>
            <a:r>
              <a:rPr sz="2200"/>
              <a:t>: command returns the username and date,time and hostname user has logged in.</a:t>
            </a:r>
          </a:p>
          <a:p>
            <a:pPr lvl="0"/>
            <a:r>
              <a:rPr sz="2200" b="1"/>
              <a:t>Crontab</a:t>
            </a:r>
            <a:r>
              <a:rPr sz="2200"/>
              <a:t>: command lists schedule jobs for current user.</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456528"/>
            <a:ext cx="7807680" cy="1144920"/>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Linux Admin Commands Contd..</a:t>
            </a:r>
          </a:p>
        </p:txBody>
      </p:sp>
      <p:sp>
        <p:nvSpPr>
          <p:cNvPr id="3" name="Text Placeholder 2"/>
          <p:cNvSpPr txBox="1">
            <a:spLocks noGrp="1"/>
          </p:cNvSpPr>
          <p:nvPr>
            <p:ph type="body" idx="4294967295"/>
          </p:nvPr>
        </p:nvSpPr>
        <p:spPr>
          <a:xfrm>
            <a:off x="1" y="1562565"/>
            <a:ext cx="7636320" cy="4908035"/>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b="1" dirty="0"/>
              <a:t>Less</a:t>
            </a:r>
            <a:r>
              <a:rPr sz="2200" dirty="0"/>
              <a:t>: command allows quickly view file.</a:t>
            </a:r>
          </a:p>
          <a:p>
            <a:pPr lvl="0"/>
            <a:r>
              <a:rPr sz="2200" b="1" dirty="0"/>
              <a:t>More</a:t>
            </a:r>
            <a:r>
              <a:rPr sz="2200" dirty="0"/>
              <a:t>: command allows quickly view file but it will show percentage.</a:t>
            </a:r>
          </a:p>
          <a:p>
            <a:pPr lvl="0"/>
            <a:r>
              <a:rPr sz="2200" b="1" dirty="0"/>
              <a:t>Ssh</a:t>
            </a:r>
            <a:r>
              <a:rPr sz="2200" dirty="0"/>
              <a:t>: command used to login into the remote host. </a:t>
            </a:r>
            <a:r>
              <a:rPr sz="2200" dirty="0" err="1"/>
              <a:t>Eg</a:t>
            </a:r>
            <a:r>
              <a:rPr sz="2200" dirty="0"/>
              <a:t>: </a:t>
            </a:r>
            <a:r>
              <a:rPr sz="2200" dirty="0" err="1"/>
              <a:t>ssh</a:t>
            </a:r>
            <a:r>
              <a:rPr sz="2200" dirty="0"/>
              <a:t> </a:t>
            </a:r>
            <a:r>
              <a:rPr sz="2200" dirty="0">
                <a:hlinkClick r:id="rId3"/>
              </a:rPr>
              <a:t>test@192.168.3.1</a:t>
            </a:r>
          </a:p>
          <a:p>
            <a:pPr lvl="0"/>
            <a:r>
              <a:rPr sz="2200" b="1" dirty="0"/>
              <a:t>Ftp or sftp</a:t>
            </a:r>
            <a:r>
              <a:rPr sz="2200" dirty="0"/>
              <a:t>: command is used to connect to remote ftp host,sftp(secure file transfer protocol). </a:t>
            </a:r>
            <a:r>
              <a:rPr sz="2200" dirty="0" err="1"/>
              <a:t>Eg</a:t>
            </a:r>
            <a:r>
              <a:rPr sz="2200" dirty="0"/>
              <a:t>: ftp 192.168.3.1</a:t>
            </a:r>
          </a:p>
          <a:p>
            <a:pPr lvl="0"/>
            <a:r>
              <a:rPr sz="2200" dirty="0"/>
              <a:t>You can dump multiple files at one stretch ftp &gt; </a:t>
            </a:r>
            <a:r>
              <a:rPr sz="2200" dirty="0" err="1"/>
              <a:t>mput</a:t>
            </a:r>
            <a:r>
              <a:rPr sz="2200" dirty="0"/>
              <a:t> *.txt</a:t>
            </a:r>
          </a:p>
          <a:p>
            <a:pPr lvl="0"/>
            <a:r>
              <a:rPr sz="2200" dirty="0"/>
              <a:t>You can download multiple files at one stretch ftp &gt; </a:t>
            </a:r>
            <a:r>
              <a:rPr sz="2200" dirty="0" err="1"/>
              <a:t>mget</a:t>
            </a:r>
            <a:r>
              <a:rPr sz="2200" dirty="0"/>
              <a:t> *.txt</a:t>
            </a:r>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387401"/>
            <a:ext cx="7807680" cy="1144920"/>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Linux Admin Commands contd..</a:t>
            </a:r>
          </a:p>
        </p:txBody>
      </p:sp>
      <p:sp>
        <p:nvSpPr>
          <p:cNvPr id="3" name="Text Placeholder 2"/>
          <p:cNvSpPr txBox="1">
            <a:spLocks noGrp="1"/>
          </p:cNvSpPr>
          <p:nvPr>
            <p:ph type="body" idx="4294967295"/>
          </p:nvPr>
        </p:nvSpPr>
        <p:spPr>
          <a:xfrm>
            <a:off x="1" y="1425750"/>
            <a:ext cx="7636320" cy="4961321"/>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endParaRPr sz="2200" b="1" dirty="0" smtClean="0"/>
          </a:p>
          <a:p>
            <a:pPr lvl="0"/>
            <a:r>
              <a:rPr sz="2200" b="1" dirty="0" err="1" smtClean="0"/>
              <a:t>Service</a:t>
            </a:r>
            <a:r>
              <a:rPr sz="2200" dirty="0" err="1" smtClean="0"/>
              <a:t>:command</a:t>
            </a:r>
            <a:r>
              <a:rPr sz="2200" dirty="0" smtClean="0"/>
              <a:t> </a:t>
            </a:r>
            <a:r>
              <a:rPr sz="2200" dirty="0"/>
              <a:t>call script located at /</a:t>
            </a:r>
            <a:r>
              <a:rPr sz="2200" dirty="0" err="1"/>
              <a:t>etc</a:t>
            </a:r>
            <a:r>
              <a:rPr sz="2200" dirty="0"/>
              <a:t>/</a:t>
            </a:r>
            <a:r>
              <a:rPr sz="2200" dirty="0" err="1"/>
              <a:t>init.d</a:t>
            </a:r>
            <a:r>
              <a:rPr sz="2200" dirty="0"/>
              <a:t>/ and execute the script.  Service </a:t>
            </a:r>
            <a:r>
              <a:rPr sz="2200" dirty="0" err="1"/>
              <a:t>httpd</a:t>
            </a:r>
            <a:r>
              <a:rPr sz="2200" dirty="0"/>
              <a:t> start or /</a:t>
            </a:r>
            <a:r>
              <a:rPr sz="2200" dirty="0" err="1"/>
              <a:t>etc</a:t>
            </a:r>
            <a:r>
              <a:rPr sz="2200" dirty="0"/>
              <a:t>/</a:t>
            </a:r>
            <a:r>
              <a:rPr sz="2200" dirty="0" err="1"/>
              <a:t>init.d</a:t>
            </a:r>
            <a:r>
              <a:rPr sz="2200" dirty="0"/>
              <a:t>/</a:t>
            </a:r>
            <a:r>
              <a:rPr sz="2200" dirty="0" err="1"/>
              <a:t>httpd</a:t>
            </a:r>
            <a:r>
              <a:rPr sz="2200" dirty="0"/>
              <a:t> start</a:t>
            </a:r>
          </a:p>
          <a:p>
            <a:pPr lvl="0"/>
            <a:r>
              <a:rPr sz="2200" b="1" dirty="0"/>
              <a:t>Free</a:t>
            </a:r>
            <a:r>
              <a:rPr sz="2200" dirty="0"/>
              <a:t>: command shows </a:t>
            </a:r>
            <a:r>
              <a:rPr sz="2200" dirty="0" err="1"/>
              <a:t>free,total</a:t>
            </a:r>
            <a:r>
              <a:rPr sz="2200" dirty="0"/>
              <a:t> and swap memory information in bytes.</a:t>
            </a:r>
          </a:p>
          <a:p>
            <a:pPr lvl="0"/>
            <a:r>
              <a:rPr sz="2200" b="1" dirty="0"/>
              <a:t>Top</a:t>
            </a:r>
            <a:r>
              <a:rPr sz="2200" dirty="0"/>
              <a:t>: command will display the processor information also tasks managed by </a:t>
            </a:r>
            <a:r>
              <a:rPr sz="2200" dirty="0" err="1"/>
              <a:t>kernal</a:t>
            </a:r>
            <a:r>
              <a:rPr sz="2200" dirty="0"/>
              <a:t> at real time. -u for specific user</a:t>
            </a:r>
          </a:p>
          <a:p>
            <a:pPr lvl="0"/>
            <a:r>
              <a:rPr sz="2200" b="1" dirty="0" err="1"/>
              <a:t>Lsof</a:t>
            </a:r>
            <a:r>
              <a:rPr sz="2200" dirty="0"/>
              <a:t>: command displays the list of open file by particular user.</a:t>
            </a:r>
          </a:p>
          <a:p>
            <a:pPr lvl="0"/>
            <a:r>
              <a:rPr sz="2200" b="1" dirty="0" err="1"/>
              <a:t>Grep</a:t>
            </a:r>
            <a:r>
              <a:rPr sz="2200" dirty="0"/>
              <a:t>: command search for a given string in a file.</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4402"/>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DevOps Architecture</a:t>
            </a:r>
          </a:p>
        </p:txBody>
      </p:sp>
      <p:pic>
        <p:nvPicPr>
          <p:cNvPr id="4" name="Picture 3"/>
          <p:cNvPicPr>
            <a:picLocks noChangeAspect="1"/>
          </p:cNvPicPr>
          <p:nvPr/>
        </p:nvPicPr>
        <p:blipFill>
          <a:blip r:embed="rId3">
            <a:lum/>
            <a:alphaModFix/>
          </a:blip>
          <a:srcRect/>
          <a:stretch>
            <a:fillRect/>
          </a:stretch>
        </p:blipFill>
        <p:spPr>
          <a:xfrm>
            <a:off x="746170" y="1939265"/>
            <a:ext cx="5425974" cy="4363508"/>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456528"/>
            <a:ext cx="7807680" cy="1144920"/>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Linux Admin Commands contd..</a:t>
            </a:r>
          </a:p>
        </p:txBody>
      </p:sp>
      <p:sp>
        <p:nvSpPr>
          <p:cNvPr id="3" name="Text Placeholder 2"/>
          <p:cNvSpPr txBox="1">
            <a:spLocks noGrp="1"/>
          </p:cNvSpPr>
          <p:nvPr>
            <p:ph type="body" idx="4294967295"/>
          </p:nvPr>
        </p:nvSpPr>
        <p:spPr>
          <a:xfrm>
            <a:off x="0" y="1651855"/>
            <a:ext cx="7634880" cy="4547997"/>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b="1"/>
              <a:t>Find</a:t>
            </a:r>
            <a:r>
              <a:rPr sz="2200"/>
              <a:t>: command searches file, string and directories eg: find / -name test</a:t>
            </a:r>
          </a:p>
          <a:p>
            <a:pPr lvl="0"/>
            <a:r>
              <a:rPr sz="2200" b="1"/>
              <a:t>Last</a:t>
            </a:r>
            <a:r>
              <a:rPr sz="2200"/>
              <a:t>: using this command we can watch the user activity in the system.eg: terminal date, time,system rebook and kernal version, very useful command for trouble shoot.</a:t>
            </a:r>
          </a:p>
          <a:p>
            <a:pPr lvl="0"/>
            <a:r>
              <a:rPr sz="2200" b="1"/>
              <a:t>Ps</a:t>
            </a:r>
            <a:r>
              <a:rPr sz="2200"/>
              <a:t>: displays the process information</a:t>
            </a:r>
          </a:p>
          <a:p>
            <a:pPr lvl="0"/>
            <a:r>
              <a:rPr sz="2200" b="1"/>
              <a:t>Kill</a:t>
            </a:r>
            <a:r>
              <a:rPr sz="2200"/>
              <a:t>: kill the process or terminate the process.</a:t>
            </a:r>
          </a:p>
          <a:p>
            <a:pPr lvl="0"/>
            <a:endParaRPr sz="220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4402"/>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Linux commands contd..</a:t>
            </a:r>
          </a:p>
        </p:txBody>
      </p:sp>
      <p:sp>
        <p:nvSpPr>
          <p:cNvPr id="3" name="Text Placeholder 2"/>
          <p:cNvSpPr txBox="1">
            <a:spLocks noGrp="1"/>
          </p:cNvSpPr>
          <p:nvPr>
            <p:ph type="body" idx="4294967295"/>
          </p:nvPr>
        </p:nvSpPr>
        <p:spPr>
          <a:xfrm>
            <a:off x="0" y="1078673"/>
            <a:ext cx="8788320" cy="5322799"/>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File Permission commands</a:t>
            </a:r>
          </a:p>
          <a:p>
            <a:pPr lvl="0"/>
            <a:r>
              <a:rPr sz="2200" dirty="0" err="1"/>
              <a:t>Chmod</a:t>
            </a:r>
            <a:r>
              <a:rPr sz="2200" dirty="0"/>
              <a:t> operation and description</a:t>
            </a:r>
          </a:p>
          <a:p>
            <a:pPr lvl="0"/>
            <a:r>
              <a:rPr sz="2200" dirty="0"/>
              <a:t>+   adds the designated permission to a file or directory</a:t>
            </a:r>
          </a:p>
          <a:p>
            <a:pPr lvl="0"/>
            <a:r>
              <a:rPr sz="2200" dirty="0"/>
              <a:t>-  Removes the designated permission to a file or directory.</a:t>
            </a:r>
          </a:p>
          <a:p>
            <a:pPr lvl="0"/>
            <a:r>
              <a:rPr sz="2200" dirty="0"/>
              <a:t>=  sets the designated permissions</a:t>
            </a:r>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4113"/>
            <a:ext cx="7807680" cy="1144920"/>
          </a:xfrm>
          <a:prstGeom prst="rect">
            <a:avLst/>
          </a:prstGeom>
        </p:spPr>
        <p:txBody>
          <a:bodyPr vert="horz" lIns="91430" tIns="45715" rIns="91430" bIns="45715" rtlCol="0" anchor="b">
            <a:noAutofit/>
          </a:bodyPr>
          <a:lstStyle>
            <a:defPPr lvl="0">
              <a:buClr>
                <a:srgbClr val="000000"/>
              </a:buClr>
              <a:buSzPct val="45000"/>
              <a:buFont typeface="StarSymbol"/>
              <a:buNone/>
              <a:defRPr/>
            </a:defPPr>
            <a:lvl1pPr lvl="0" algn="ctr" defTabSz="1007943" rtl="0" eaLnBrk="1" latinLnBrk="0" hangingPunct="1">
              <a:lnSpc>
                <a:spcPts val="6393"/>
              </a:lnSpc>
              <a:spcBef>
                <a:spcPct val="0"/>
              </a:spcBef>
              <a:buClr>
                <a:srgbClr val="000000"/>
              </a:buClr>
              <a:buSzPct val="45000"/>
              <a:buFont typeface="StarSymbol"/>
              <a:buChar char=""/>
              <a:defRPr sz="6000" kern="1200">
                <a:solidFill>
                  <a:schemeClr val="tx2"/>
                </a:solidFill>
                <a:effectLst>
                  <a:outerShdw blurRad="63500" dist="38100" dir="5400000" algn="t" rotWithShape="0">
                    <a:prstClr val="black">
                      <a:alpha val="25000"/>
                    </a:prstClr>
                  </a:outerShdw>
                </a:effectLst>
                <a:latin typeface="+mn-lt"/>
                <a:ea typeface="+mj-ea"/>
                <a:cs typeface="+mj-cs"/>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lang="en-US" dirty="0" smtClean="0"/>
              <a:t>Virtualization</a:t>
            </a:r>
            <a:endParaRPr lang="en-US" dirty="0"/>
          </a:p>
        </p:txBody>
      </p:sp>
      <p:sp>
        <p:nvSpPr>
          <p:cNvPr id="3" name="Content Placeholder 1"/>
          <p:cNvSpPr txBox="1">
            <a:spLocks/>
          </p:cNvSpPr>
          <p:nvPr/>
        </p:nvSpPr>
        <p:spPr>
          <a:xfrm>
            <a:off x="342719" y="1493437"/>
            <a:ext cx="8445600" cy="4424144"/>
          </a:xfrm>
          <a:prstGeom prst="rect">
            <a:avLst/>
          </a:prstGeom>
        </p:spPr>
        <p:txBody>
          <a:bodyPr lIns="82945" tIns="41473" rIns="82945" bIns="41473">
            <a:normAutofit fontScale="92500" lnSpcReduction="20000"/>
          </a:bodyPr>
          <a:lstStyle>
            <a:lvl1pPr marL="377979" indent="-377979" algn="l" defTabSz="1007943" rtl="0" eaLnBrk="1" latinLnBrk="0" hangingPunct="1">
              <a:spcBef>
                <a:spcPct val="20000"/>
              </a:spcBef>
              <a:buFont typeface="Arial" pitchFamily="34" charset="0"/>
              <a:buChar char="•"/>
              <a:defRPr sz="2600" kern="1200">
                <a:solidFill>
                  <a:schemeClr val="tx1">
                    <a:lumMod val="50000"/>
                    <a:lumOff val="50000"/>
                  </a:schemeClr>
                </a:solidFill>
                <a:latin typeface="+mj-lt"/>
                <a:ea typeface="+mn-ea"/>
                <a:cs typeface="+mn-cs"/>
              </a:defRPr>
            </a:lvl1pPr>
            <a:lvl2pPr marL="818954" indent="-314982" algn="l" defTabSz="1007943" rtl="0" eaLnBrk="1" latinLnBrk="0" hangingPunct="1">
              <a:spcBef>
                <a:spcPct val="20000"/>
              </a:spcBef>
              <a:buFont typeface="Courier New" pitchFamily="49" charset="0"/>
              <a:buChar char="o"/>
              <a:defRPr sz="1800" kern="1200">
                <a:solidFill>
                  <a:schemeClr val="tx1">
                    <a:lumMod val="50000"/>
                    <a:lumOff val="50000"/>
                  </a:schemeClr>
                </a:solidFill>
                <a:latin typeface="+mj-lt"/>
                <a:ea typeface="+mn-ea"/>
                <a:cs typeface="+mn-cs"/>
              </a:defRPr>
            </a:lvl2pPr>
            <a:lvl3pPr marL="1259929" indent="-251986" algn="l" defTabSz="1007943"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3pPr>
            <a:lvl4pPr marL="1763900" indent="-251986" algn="l" defTabSz="1007943" rtl="0" eaLnBrk="1" latinLnBrk="0" hangingPunct="1">
              <a:spcBef>
                <a:spcPct val="20000"/>
              </a:spcBef>
              <a:buFont typeface="Courier New" pitchFamily="49" charset="0"/>
              <a:buChar char="o"/>
              <a:defRPr sz="1800" kern="1200">
                <a:solidFill>
                  <a:schemeClr val="tx1">
                    <a:lumMod val="50000"/>
                    <a:lumOff val="50000"/>
                  </a:schemeClr>
                </a:solidFill>
                <a:latin typeface="+mj-lt"/>
                <a:ea typeface="+mn-ea"/>
                <a:cs typeface="+mn-cs"/>
              </a:defRPr>
            </a:lvl4pPr>
            <a:lvl5pPr marL="2267872" indent="-251986" algn="l" defTabSz="1007943"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5pPr>
            <a:lvl6pPr marL="2771844" indent="-251986" algn="l" defTabSz="1007943" rtl="0" eaLnBrk="1" latinLnBrk="0" hangingPunct="1">
              <a:spcBef>
                <a:spcPct val="20000"/>
              </a:spcBef>
              <a:buFont typeface="Courier New" pitchFamily="49" charset="0"/>
              <a:buChar char="o"/>
              <a:defRPr sz="1800" kern="1200">
                <a:solidFill>
                  <a:schemeClr val="tx1">
                    <a:lumMod val="50000"/>
                    <a:lumOff val="50000"/>
                  </a:schemeClr>
                </a:solidFill>
                <a:latin typeface="+mj-lt"/>
                <a:ea typeface="+mn-ea"/>
                <a:cs typeface="+mn-cs"/>
              </a:defRPr>
            </a:lvl6pPr>
            <a:lvl7pPr marL="3275815" indent="-251986" algn="l" defTabSz="1007943"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7pPr>
            <a:lvl8pPr marL="3779787" indent="-251986" algn="l" defTabSz="1007943" rtl="0" eaLnBrk="1" latinLnBrk="0" hangingPunct="1">
              <a:spcBef>
                <a:spcPct val="20000"/>
              </a:spcBef>
              <a:buFont typeface="Courier New" pitchFamily="49" charset="0"/>
              <a:buChar char="o"/>
              <a:defRPr sz="1800" kern="1200">
                <a:solidFill>
                  <a:schemeClr val="tx1">
                    <a:lumMod val="50000"/>
                    <a:lumOff val="50000"/>
                  </a:schemeClr>
                </a:solidFill>
                <a:latin typeface="+mj-lt"/>
                <a:ea typeface="+mn-ea"/>
                <a:cs typeface="+mn-cs"/>
              </a:defRPr>
            </a:lvl8pPr>
            <a:lvl9pPr marL="4283758" indent="-251986" algn="l" defTabSz="1007943"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9pPr>
          </a:lstStyle>
          <a:p>
            <a:endParaRPr lang="en-US" sz="1600" dirty="0" smtClean="0"/>
          </a:p>
          <a:p>
            <a:r>
              <a:rPr lang="en-US" sz="2200" dirty="0" smtClean="0">
                <a:latin typeface="Albany"/>
              </a:rPr>
              <a:t>Virtualization means to create a </a:t>
            </a:r>
            <a:r>
              <a:rPr lang="en-US" sz="2200" dirty="0" smtClean="0">
                <a:latin typeface="Albany"/>
                <a:hlinkClick r:id="rId2"/>
              </a:rPr>
              <a:t>virtual</a:t>
            </a:r>
            <a:r>
              <a:rPr lang="en-US" sz="2200" dirty="0" smtClean="0">
                <a:latin typeface="Albany"/>
              </a:rPr>
              <a:t> version of a </a:t>
            </a:r>
            <a:r>
              <a:rPr lang="en-US" sz="2200" dirty="0" smtClean="0">
                <a:latin typeface="Albany"/>
                <a:hlinkClick r:id="rId3"/>
              </a:rPr>
              <a:t>device</a:t>
            </a:r>
            <a:r>
              <a:rPr lang="en-US" sz="2200" dirty="0" smtClean="0">
                <a:latin typeface="Albany"/>
              </a:rPr>
              <a:t> or resource, such as a </a:t>
            </a:r>
            <a:r>
              <a:rPr lang="en-US" sz="2200" dirty="0" smtClean="0">
                <a:latin typeface="Albany"/>
                <a:hlinkClick r:id="rId4"/>
              </a:rPr>
              <a:t>server</a:t>
            </a:r>
            <a:r>
              <a:rPr lang="en-US" sz="2200" dirty="0" smtClean="0">
                <a:latin typeface="Albany"/>
              </a:rPr>
              <a:t>, </a:t>
            </a:r>
            <a:r>
              <a:rPr lang="en-US" sz="2200" dirty="0" smtClean="0">
                <a:latin typeface="Albany"/>
                <a:hlinkClick r:id="rId5"/>
              </a:rPr>
              <a:t>storage device</a:t>
            </a:r>
            <a:r>
              <a:rPr lang="en-US" sz="2200" dirty="0" smtClean="0">
                <a:latin typeface="Albany"/>
              </a:rPr>
              <a:t>, </a:t>
            </a:r>
            <a:r>
              <a:rPr lang="en-US" sz="2200" dirty="0" smtClean="0">
                <a:latin typeface="Albany"/>
                <a:hlinkClick r:id="rId6"/>
              </a:rPr>
              <a:t>network</a:t>
            </a:r>
            <a:r>
              <a:rPr lang="en-US" sz="2200" dirty="0" smtClean="0">
                <a:latin typeface="Albany"/>
              </a:rPr>
              <a:t> or even an </a:t>
            </a:r>
            <a:r>
              <a:rPr lang="en-US" sz="2200" dirty="0" smtClean="0">
                <a:latin typeface="Albany"/>
                <a:hlinkClick r:id="rId7"/>
              </a:rPr>
              <a:t>operating system</a:t>
            </a:r>
            <a:r>
              <a:rPr lang="en-US" sz="2200" dirty="0" smtClean="0">
                <a:latin typeface="Albany"/>
              </a:rPr>
              <a:t> where the framework divides the resource into one or more </a:t>
            </a:r>
            <a:r>
              <a:rPr lang="en-US" sz="2200" dirty="0" smtClean="0">
                <a:latin typeface="Albany"/>
                <a:hlinkClick r:id="rId8"/>
              </a:rPr>
              <a:t>execution</a:t>
            </a:r>
            <a:r>
              <a:rPr lang="en-US" sz="2200" dirty="0" smtClean="0">
                <a:latin typeface="Albany"/>
              </a:rPr>
              <a:t> environments</a:t>
            </a:r>
          </a:p>
          <a:p>
            <a:endParaRPr lang="en-US" sz="2200" dirty="0" smtClean="0">
              <a:latin typeface="Albany"/>
            </a:endParaRPr>
          </a:p>
          <a:p>
            <a:r>
              <a:rPr lang="en-US" sz="2200" dirty="0" smtClean="0">
                <a:latin typeface="Albany"/>
              </a:rPr>
              <a:t>Run multiple operating systems and applications on a single server</a:t>
            </a:r>
          </a:p>
          <a:p>
            <a:endParaRPr lang="en-US" sz="2200" dirty="0" smtClean="0">
              <a:latin typeface="Albany"/>
            </a:endParaRPr>
          </a:p>
          <a:p>
            <a:r>
              <a:rPr lang="en-US" sz="2200" dirty="0" smtClean="0">
                <a:latin typeface="Albany"/>
              </a:rPr>
              <a:t>Consolidate hardware to get vastly higher productivity from fewer servers.</a:t>
            </a:r>
          </a:p>
          <a:p>
            <a:endParaRPr lang="en-US" sz="2200" dirty="0" smtClean="0">
              <a:latin typeface="Albany"/>
            </a:endParaRPr>
          </a:p>
          <a:p>
            <a:r>
              <a:rPr lang="en-US" sz="2200" dirty="0" smtClean="0">
                <a:latin typeface="Albany"/>
              </a:rPr>
              <a:t>Save 50 percent or more on overall IT costs.</a:t>
            </a:r>
          </a:p>
          <a:p>
            <a:endParaRPr lang="en-US" sz="2200" dirty="0" smtClean="0">
              <a:latin typeface="Albany"/>
            </a:endParaRPr>
          </a:p>
          <a:p>
            <a:r>
              <a:rPr lang="en-US" sz="2200" dirty="0" smtClean="0">
                <a:latin typeface="Albany"/>
              </a:rPr>
              <a:t>Speed up and simplify IT management, maintenance, and the deployment of new applications.</a:t>
            </a:r>
            <a:endParaRPr lang="en-US" sz="2200" dirty="0">
              <a:latin typeface="Albany"/>
            </a:endParaRPr>
          </a:p>
        </p:txBody>
      </p:sp>
    </p:spTree>
    <p:extLst>
      <p:ext uri="{BB962C8B-B14F-4D97-AF65-F5344CB8AC3E}">
        <p14:creationId xmlns:p14="http://schemas.microsoft.com/office/powerpoint/2010/main" xmlns="" val="13227447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miscindiana.com/wp-content/uploads/2012/08/CloudComputing-define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237"/>
            <a:ext cx="9144000" cy="68537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13652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0"/>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Cloud Computing--Agenda</a:t>
            </a:r>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What is cloud computing ?</a:t>
            </a:r>
          </a:p>
          <a:p>
            <a:pPr lvl="0"/>
            <a:r>
              <a:rPr sz="2200" dirty="0"/>
              <a:t>Cloud Computing History?</a:t>
            </a:r>
          </a:p>
          <a:p>
            <a:pPr lvl="0"/>
            <a:r>
              <a:rPr sz="2200" dirty="0"/>
              <a:t>Cloud Components?</a:t>
            </a:r>
          </a:p>
          <a:p>
            <a:pPr lvl="0"/>
            <a:r>
              <a:rPr sz="2200" dirty="0"/>
              <a:t>Central Server?</a:t>
            </a:r>
          </a:p>
          <a:p>
            <a:pPr lvl="0"/>
            <a:r>
              <a:rPr sz="2200" dirty="0"/>
              <a:t>Service Models?</a:t>
            </a:r>
          </a:p>
          <a:p>
            <a:pPr lvl="0"/>
            <a:r>
              <a:rPr sz="2200" dirty="0"/>
              <a:t>Deployment of cloud service?</a:t>
            </a:r>
          </a:p>
          <a:p>
            <a:pPr lvl="0"/>
            <a:r>
              <a:rPr sz="2200" dirty="0"/>
              <a:t>Why Cloud service is popular?</a:t>
            </a:r>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0"/>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What is Cloud </a:t>
            </a:r>
            <a:r>
              <a:rPr lang="en-US" dirty="0" smtClean="0"/>
              <a:t>Computing? </a:t>
            </a:r>
            <a:r>
              <a:rPr lang="en-US" dirty="0"/>
              <a:t/>
            </a:r>
            <a:br>
              <a:rPr lang="en-US" dirty="0"/>
            </a:br>
            <a:endParaRPr lang="en-US" dirty="0"/>
          </a:p>
        </p:txBody>
      </p:sp>
      <p:sp>
        <p:nvSpPr>
          <p:cNvPr id="3" name="Text Placeholder 2"/>
          <p:cNvSpPr txBox="1">
            <a:spLocks noGrp="1"/>
          </p:cNvSpPr>
          <p:nvPr>
            <p:ph type="body" idx="4294967295"/>
          </p:nvPr>
        </p:nvSpPr>
        <p:spPr>
          <a:xfrm>
            <a:off x="286560" y="1977328"/>
            <a:ext cx="885744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Distributed computing on internet or delivery of computing service over the internet</a:t>
            </a:r>
          </a:p>
          <a:p>
            <a:pPr lvl="0"/>
            <a:r>
              <a:rPr sz="2200" dirty="0" err="1"/>
              <a:t>Eg</a:t>
            </a:r>
            <a:r>
              <a:rPr sz="2200" dirty="0"/>
              <a:t>: yahoo, </a:t>
            </a:r>
            <a:r>
              <a:rPr sz="2200" dirty="0" err="1"/>
              <a:t>gmail</a:t>
            </a:r>
            <a:r>
              <a:rPr sz="2200" dirty="0"/>
              <a:t>, or </a:t>
            </a:r>
            <a:r>
              <a:rPr sz="2200" dirty="0" err="1"/>
              <a:t>microsoft</a:t>
            </a:r>
            <a:r>
              <a:rPr sz="2200" dirty="0"/>
              <a:t> exchange</a:t>
            </a:r>
          </a:p>
          <a:p>
            <a:pPr lvl="0"/>
            <a:r>
              <a:rPr sz="2200" dirty="0"/>
              <a:t> Instead of the creating new server for mail exchange, you will buy the service from the service provider</a:t>
            </a:r>
          </a:p>
          <a:p>
            <a:pPr lvl="0"/>
            <a:r>
              <a:rPr sz="2200" dirty="0"/>
              <a:t>You need not manage the hardware, or software or power supply etc.	</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97280" y="0"/>
            <a:ext cx="7807680" cy="1144920"/>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History</a:t>
            </a:r>
            <a:br>
              <a:rPr lang="en-US" dirty="0"/>
            </a:br>
            <a:endParaRPr lang="en-US" dirty="0"/>
          </a:p>
        </p:txBody>
      </p:sp>
      <p:sp>
        <p:nvSpPr>
          <p:cNvPr id="3" name="Text Placeholder 2"/>
          <p:cNvSpPr txBox="1">
            <a:spLocks noGrp="1"/>
          </p:cNvSpPr>
          <p:nvPr>
            <p:ph type="body" idx="4294967295"/>
          </p:nvPr>
        </p:nvSpPr>
        <p:spPr>
          <a:xfrm>
            <a:off x="1" y="1939884"/>
            <a:ext cx="885744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Concept evolved in 1950(IBM) called RJE (Remote Job Entry Process)</a:t>
            </a:r>
          </a:p>
          <a:p>
            <a:pPr lvl="0"/>
            <a:r>
              <a:rPr sz="2200" dirty="0"/>
              <a:t>After some time, around 1970, the concept of virtual machines was created.</a:t>
            </a:r>
          </a:p>
          <a:p>
            <a:pPr lvl="0"/>
            <a:r>
              <a:rPr sz="2200" dirty="0"/>
              <a:t>In 1990s, telecommunication started offering virtualized private networks</a:t>
            </a:r>
          </a:p>
          <a:p>
            <a:pPr lvl="0"/>
            <a:r>
              <a:rPr sz="2200" dirty="0"/>
              <a:t>In 2006, Amazon provided first public cloud AWS(Amazon web service)</a:t>
            </a:r>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525656"/>
            <a:ext cx="7807680" cy="1144920"/>
          </a:xfrm>
        </p:spPr>
        <p:txBody>
          <a:bodyPr>
            <a:no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Cloud Components</a:t>
            </a:r>
            <a:br>
              <a:rPr lang="en-US" dirty="0"/>
            </a:br>
            <a:endParaRPr lang="en-US" dirty="0"/>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It has three components</a:t>
            </a:r>
          </a:p>
          <a:p>
            <a:pPr lvl="0"/>
            <a:r>
              <a:rPr sz="2200" dirty="0"/>
              <a:t>Client computers</a:t>
            </a:r>
          </a:p>
          <a:p>
            <a:pPr lvl="0"/>
            <a:r>
              <a:rPr sz="2200" dirty="0"/>
              <a:t>Distributed servers</a:t>
            </a:r>
          </a:p>
          <a:p>
            <a:pPr lvl="0"/>
            <a:r>
              <a:rPr sz="2200" dirty="0"/>
              <a:t>Data </a:t>
            </a:r>
            <a:r>
              <a:rPr sz="2200" dirty="0" smtClean="0"/>
              <a:t>Centers</a:t>
            </a:r>
            <a:endParaRPr sz="2200" dirty="0"/>
          </a:p>
          <a:p>
            <a:pPr lvl="0"/>
            <a:endParaRPr sz="2200" dirty="0"/>
          </a:p>
        </p:txBody>
      </p:sp>
      <p:pic>
        <p:nvPicPr>
          <p:cNvPr id="6146" name="Picture 2" descr="Cloud Components&#10;It has three components&#10;1.) Client computers&#10;2.) Distributed Servers&#10;3.) Datacenters&#10;&#10; "/>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0"/>
          </a:xfrm>
        </p:spPr>
        <p:txBody>
          <a:bodyPr>
            <a:no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smtClean="0"/>
              <a:t>Clients</a:t>
            </a:r>
            <a:r>
              <a:rPr lang="en-US" dirty="0"/>
              <a:t/>
            </a:r>
            <a:br>
              <a:rPr lang="en-US" dirty="0"/>
            </a:br>
            <a:endParaRPr lang="en-US" dirty="0"/>
          </a:p>
        </p:txBody>
      </p:sp>
      <p:sp>
        <p:nvSpPr>
          <p:cNvPr id="3" name="Text Placeholder 2"/>
          <p:cNvSpPr txBox="1">
            <a:spLocks noGrp="1"/>
          </p:cNvSpPr>
          <p:nvPr>
            <p:ph type="body" idx="4294967295"/>
          </p:nvPr>
        </p:nvSpPr>
        <p:spPr>
          <a:xfrm>
            <a:off x="1" y="1939884"/>
            <a:ext cx="885744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Clients are the device that the end user interact with cloud</a:t>
            </a:r>
          </a:p>
          <a:p>
            <a:pPr lvl="0"/>
            <a:r>
              <a:rPr sz="2200" dirty="0"/>
              <a:t>Three types of clients</a:t>
            </a:r>
          </a:p>
          <a:p>
            <a:pPr lvl="0"/>
            <a:r>
              <a:rPr sz="2200" dirty="0"/>
              <a:t>Mobile</a:t>
            </a:r>
          </a:p>
          <a:p>
            <a:pPr lvl="0"/>
            <a:r>
              <a:rPr sz="2200" dirty="0"/>
              <a:t>Thick</a:t>
            </a:r>
          </a:p>
          <a:p>
            <a:pPr lvl="0"/>
            <a:r>
              <a:rPr sz="2200" dirty="0"/>
              <a:t>Thin(Most popular)</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0"/>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DataCenters</a:t>
            </a:r>
            <a:br>
              <a:rPr lang="en-US" dirty="0"/>
            </a:br>
            <a:endParaRPr lang="en-US" dirty="0"/>
          </a:p>
        </p:txBody>
      </p:sp>
      <p:sp>
        <p:nvSpPr>
          <p:cNvPr id="3" name="Text Placeholder 2"/>
          <p:cNvSpPr txBox="1">
            <a:spLocks noGrp="1"/>
          </p:cNvSpPr>
          <p:nvPr>
            <p:ph type="body" idx="4294967295"/>
          </p:nvPr>
        </p:nvSpPr>
        <p:spPr>
          <a:xfrm>
            <a:off x="1" y="1939884"/>
            <a:ext cx="892656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It is collections of servers where application is placed and is accessed via internet</a:t>
            </a:r>
          </a:p>
          <a:p>
            <a:pPr lvl="0"/>
            <a:r>
              <a:rPr sz="2200" dirty="0"/>
              <a:t>A DataCenter is a facility that centralizes an organization's IT operations and hardware, where it stores, manages, and dessiminates its data.</a:t>
            </a:r>
          </a:p>
          <a:p>
            <a:pPr lvl="0"/>
            <a:r>
              <a:rPr sz="2200" dirty="0"/>
              <a:t>It is house of network's most critical systems and are vital to the continuity of daily operations.</a:t>
            </a:r>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27363"/>
            <a:ext cx="7807680" cy="1589928"/>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Pre-requisite to learn DevOps</a:t>
            </a:r>
          </a:p>
        </p:txBody>
      </p:sp>
      <p:sp>
        <p:nvSpPr>
          <p:cNvPr id="3" name="Text Placeholder 2"/>
          <p:cNvSpPr txBox="1">
            <a:spLocks noGrp="1"/>
          </p:cNvSpPr>
          <p:nvPr>
            <p:ph type="body" idx="4294967295"/>
          </p:nvPr>
        </p:nvSpPr>
        <p:spPr>
          <a:xfrm>
            <a:off x="1" y="1939884"/>
            <a:ext cx="899568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Involved in either Dev or Operational team</a:t>
            </a:r>
          </a:p>
          <a:p>
            <a:pPr lvl="0"/>
            <a:r>
              <a:rPr sz="2200" dirty="0"/>
              <a:t>Little bit of scripting knowledge or at least interest to learn one scripting language</a:t>
            </a:r>
          </a:p>
          <a:p>
            <a:pPr lvl="0"/>
            <a:r>
              <a:rPr sz="2200" dirty="0"/>
              <a:t>Knowledge about linux/</a:t>
            </a:r>
            <a:r>
              <a:rPr sz="2200" dirty="0" err="1"/>
              <a:t>unix</a:t>
            </a:r>
            <a:r>
              <a:rPr sz="2200" dirty="0"/>
              <a:t> operating system</a:t>
            </a:r>
          </a:p>
          <a:p>
            <a:pPr lvl="0"/>
            <a:r>
              <a:rPr sz="2200" dirty="0"/>
              <a:t>Brief idea about build and deployment process</a:t>
            </a:r>
          </a:p>
          <a:p>
            <a:pPr lvl="0"/>
            <a:endParaRPr sz="2200"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10892"/>
            <a:ext cx="7807680" cy="1144920"/>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Distributed servers</a:t>
            </a:r>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Often servers are geographically different places but the server acts as they are sitting next to each other</a:t>
            </a:r>
          </a:p>
        </p:txBody>
      </p:sp>
      <p:pic>
        <p:nvPicPr>
          <p:cNvPr id="7170" name="Picture 2" descr="Distributed servers&#10;Often servers are in geographically&#10;different places, but server acts as&#10;if they are working next to e..."/>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105" y="1"/>
            <a:ext cx="9135895" cy="685799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Central Server</a:t>
            </a:r>
          </a:p>
        </p:txBody>
      </p:sp>
      <p:sp>
        <p:nvSpPr>
          <p:cNvPr id="3" name="Text Placeholder 2"/>
          <p:cNvSpPr txBox="1">
            <a:spLocks noGrp="1"/>
          </p:cNvSpPr>
          <p:nvPr>
            <p:ph type="body" idx="4294967295"/>
          </p:nvPr>
        </p:nvSpPr>
        <p:spPr>
          <a:xfrm>
            <a:off x="1" y="1939884"/>
            <a:ext cx="8788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It administers the system such as monitoring traffic, client demands to ensure everything runs smoothly</a:t>
            </a:r>
          </a:p>
          <a:p>
            <a:pPr lvl="0"/>
            <a:r>
              <a:rPr sz="2200" dirty="0"/>
              <a:t>It uses special type of software called middleware</a:t>
            </a:r>
          </a:p>
          <a:p>
            <a:pPr lvl="0"/>
            <a:r>
              <a:rPr sz="2200" dirty="0"/>
              <a:t>Middleware allow computer to communicate each other.</a:t>
            </a:r>
          </a:p>
          <a:p>
            <a:pPr lvl="1" rtl="0" hangingPunct="0">
              <a:buNone/>
            </a:pPr>
            <a:endParaRPr sz="2200" dirty="0"/>
          </a:p>
        </p:txBody>
      </p:sp>
      <p:pic>
        <p:nvPicPr>
          <p:cNvPr id="8194" name="Picture 2" descr="Central Server&#10; It&#10;&#10;Administers the system such as monitoring&#10;traffic, client demands to ensure everything&#10;runs smoothl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878" y="0"/>
            <a:ext cx="9118122" cy="68580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456528"/>
            <a:ext cx="7807680" cy="1144920"/>
          </a:xfrm>
        </p:spPr>
        <p:txBody>
          <a:bodyPr>
            <a:no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Service Models-</a:t>
            </a:r>
            <a:r>
              <a:rPr lang="en-US" dirty="0" err="1"/>
              <a:t>SaaS</a:t>
            </a:r>
            <a:r>
              <a:rPr lang="en-US" dirty="0"/>
              <a:t/>
            </a:r>
            <a:br>
              <a:rPr lang="en-US" dirty="0"/>
            </a:br>
            <a:endParaRPr lang="en-US" dirty="0"/>
          </a:p>
        </p:txBody>
      </p:sp>
      <p:sp>
        <p:nvSpPr>
          <p:cNvPr id="3" name="Text Placeholder 2"/>
          <p:cNvSpPr txBox="1">
            <a:spLocks noGrp="1"/>
          </p:cNvSpPr>
          <p:nvPr>
            <p:ph type="body" idx="4294967295"/>
          </p:nvPr>
        </p:nvSpPr>
        <p:spPr>
          <a:xfrm>
            <a:off x="1" y="1409909"/>
            <a:ext cx="8926560" cy="537608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err="1"/>
              <a:t>SaaS</a:t>
            </a:r>
            <a:r>
              <a:rPr sz="2200" dirty="0"/>
              <a:t>(Software as a Service), Required software, Operating System and network is provided.</a:t>
            </a:r>
          </a:p>
          <a:p>
            <a:pPr lvl="0"/>
            <a:r>
              <a:rPr sz="2200" dirty="0"/>
              <a:t>allows users to run existing online applications</a:t>
            </a:r>
          </a:p>
          <a:p>
            <a:pPr lvl="0"/>
            <a:r>
              <a:rPr sz="2200" dirty="0"/>
              <a:t>The Application is hosted centrally</a:t>
            </a:r>
          </a:p>
          <a:p>
            <a:pPr lvl="0"/>
            <a:r>
              <a:rPr sz="2200" dirty="0"/>
              <a:t>Software testing takes place at a faster rate.</a:t>
            </a:r>
          </a:p>
          <a:p>
            <a:pPr lvl="0"/>
            <a:r>
              <a:rPr sz="2200" dirty="0"/>
              <a:t>Reduction in IT operational costs</a:t>
            </a:r>
          </a:p>
          <a:p>
            <a:pPr lvl="0"/>
            <a:r>
              <a:rPr sz="2200" dirty="0"/>
              <a:t>No need to install new software for release updates</a:t>
            </a:r>
          </a:p>
          <a:p>
            <a:pPr lvl="0"/>
            <a:endParaRPr sz="2200" dirty="0"/>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27363"/>
            <a:ext cx="7807680" cy="1144920"/>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Service Model-</a:t>
            </a:r>
            <a:r>
              <a:rPr lang="en-US" dirty="0" err="1"/>
              <a:t>PaaS</a:t>
            </a:r>
            <a:endParaRPr lang="en-US" dirty="0"/>
          </a:p>
        </p:txBody>
      </p:sp>
      <p:sp>
        <p:nvSpPr>
          <p:cNvPr id="3" name="Text Placeholder 2"/>
          <p:cNvSpPr txBox="1">
            <a:spLocks noGrp="1"/>
          </p:cNvSpPr>
          <p:nvPr>
            <p:ph type="body" idx="4294967295"/>
          </p:nvPr>
        </p:nvSpPr>
        <p:spPr>
          <a:xfrm>
            <a:off x="0" y="940418"/>
            <a:ext cx="9144000" cy="5917582"/>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err="1"/>
              <a:t>PaaS</a:t>
            </a:r>
            <a:r>
              <a:rPr sz="2200" dirty="0"/>
              <a:t>(Platform as a Service): Operating system and network is provided.</a:t>
            </a:r>
          </a:p>
          <a:p>
            <a:pPr lvl="0"/>
            <a:r>
              <a:rPr sz="2200" dirty="0"/>
              <a:t>allows users to create their own cloud  applications using supplier specific tools and languages</a:t>
            </a:r>
          </a:p>
          <a:p>
            <a:pPr lvl="0"/>
            <a:r>
              <a:rPr sz="2200" dirty="0"/>
              <a:t>Facilitation of hosting capabilities</a:t>
            </a:r>
          </a:p>
          <a:p>
            <a:pPr lvl="0"/>
            <a:r>
              <a:rPr sz="2200" dirty="0"/>
              <a:t>Designing and developing application</a:t>
            </a:r>
          </a:p>
          <a:p>
            <a:pPr lvl="0"/>
            <a:r>
              <a:rPr sz="2200" dirty="0"/>
              <a:t>Integrating web services and databases.</a:t>
            </a:r>
          </a:p>
          <a:p>
            <a:pPr lvl="0"/>
            <a:r>
              <a:rPr sz="2200" dirty="0"/>
              <a:t>Providing </a:t>
            </a:r>
            <a:r>
              <a:rPr sz="2200" dirty="0" err="1"/>
              <a:t>security,scalability</a:t>
            </a:r>
            <a:r>
              <a:rPr sz="2200" dirty="0"/>
              <a:t> and storage</a:t>
            </a:r>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Service Model-</a:t>
            </a:r>
            <a:r>
              <a:rPr lang="en-US" dirty="0" err="1"/>
              <a:t>IaaS</a:t>
            </a:r>
            <a:endParaRPr lang="en-US" dirty="0"/>
          </a:p>
        </p:txBody>
      </p:sp>
      <p:sp>
        <p:nvSpPr>
          <p:cNvPr id="3" name="Text Placeholder 2"/>
          <p:cNvSpPr txBox="1">
            <a:spLocks noGrp="1"/>
          </p:cNvSpPr>
          <p:nvPr>
            <p:ph type="body" idx="4294967295"/>
          </p:nvPr>
        </p:nvSpPr>
        <p:spPr>
          <a:xfrm>
            <a:off x="1" y="940418"/>
            <a:ext cx="7636320" cy="5917582"/>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err="1"/>
              <a:t>IaaS</a:t>
            </a:r>
            <a:r>
              <a:rPr sz="2200" dirty="0"/>
              <a:t>(Infrastructure as a Service): Just network is provided</a:t>
            </a:r>
          </a:p>
          <a:p>
            <a:pPr lvl="0"/>
            <a:r>
              <a:rPr sz="2200" dirty="0"/>
              <a:t>Virtualization of Desktop</a:t>
            </a:r>
          </a:p>
          <a:p>
            <a:pPr lvl="0"/>
            <a:r>
              <a:rPr sz="2200" dirty="0"/>
              <a:t>Internet availability</a:t>
            </a:r>
          </a:p>
          <a:p>
            <a:pPr lvl="0"/>
            <a:r>
              <a:rPr sz="2200" dirty="0"/>
              <a:t>Use of billing model</a:t>
            </a:r>
          </a:p>
          <a:p>
            <a:pPr lvl="0"/>
            <a:r>
              <a:rPr sz="2200" dirty="0"/>
              <a:t>Computerized administrative tasks</a:t>
            </a:r>
          </a:p>
          <a:p>
            <a:pPr lvl="0"/>
            <a:endParaRPr sz="22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336320" y="1631692"/>
            <a:ext cx="7807680" cy="829527"/>
          </a:xfrm>
        </p:spPr>
        <p:txBody>
          <a:bodyPr>
            <a:normAutofit fontScale="90000"/>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Deployment </a:t>
            </a:r>
            <a:r>
              <a:rPr lang="en-US" dirty="0"/>
              <a:t>of Cloud service</a:t>
            </a:r>
            <a:br>
              <a:rPr lang="en-US" dirty="0"/>
            </a:br>
            <a:endParaRPr lang="en-US" dirty="0"/>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Public Cloud</a:t>
            </a:r>
          </a:p>
          <a:p>
            <a:pPr lvl="0"/>
            <a:r>
              <a:rPr sz="2200" dirty="0"/>
              <a:t>Private Cloud</a:t>
            </a:r>
          </a:p>
          <a:p>
            <a:pPr lvl="0"/>
            <a:r>
              <a:rPr sz="2200" dirty="0"/>
              <a:t>Community Cloud</a:t>
            </a:r>
          </a:p>
          <a:p>
            <a:pPr lvl="0"/>
            <a:r>
              <a:rPr sz="2200" dirty="0"/>
              <a:t>Hybrid Cloud(Combined Cloud)</a:t>
            </a:r>
          </a:p>
          <a:p>
            <a:pPr lvl="0"/>
            <a:endParaRPr sz="2200" dirty="0"/>
          </a:p>
        </p:txBody>
      </p:sp>
      <p:sp>
        <p:nvSpPr>
          <p:cNvPr id="4" name="Title 1"/>
          <p:cNvSpPr txBox="1">
            <a:spLocks/>
          </p:cNvSpPr>
          <p:nvPr/>
        </p:nvSpPr>
        <p:spPr>
          <a:xfrm>
            <a:off x="0" y="0"/>
            <a:ext cx="7807680" cy="1144921"/>
          </a:xfrm>
          <a:prstGeom prst="rect">
            <a:avLst/>
          </a:prstGeom>
        </p:spPr>
        <p:txBody>
          <a:bodyPr vert="horz" lIns="91430" tIns="45715" rIns="91430" bIns="45715" anchor="ctr">
            <a:normAutofit/>
            <a:scene3d>
              <a:camera prst="orthographicFront"/>
              <a:lightRig rig="soft" dir="t">
                <a:rot lat="0" lon="0" rev="16800000"/>
              </a:lightRig>
            </a:scene3d>
            <a:sp3d prstMaterial="softEdge">
              <a:bevelT w="38100" h="38100"/>
            </a:sp3d>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algn="ctr" defTabSz="829452">
              <a:spcBef>
                <a:spcPct val="0"/>
              </a:spcBef>
              <a:buNone/>
              <a:defRPr/>
            </a:pPr>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Types of Cloud</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2419454"/>
          </a:xfrm>
        </p:spPr>
        <p:txBody>
          <a:bodyPr>
            <a:no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What is Cloud Computing? </a:t>
            </a:r>
            <a:br>
              <a:rPr lang="en-US" dirty="0"/>
            </a:br>
            <a:endParaRPr lang="en-US" dirty="0"/>
          </a:p>
        </p:txBody>
      </p:sp>
      <p:pic>
        <p:nvPicPr>
          <p:cNvPr id="4" name="Picture 3"/>
          <p:cNvPicPr>
            <a:picLocks noChangeAspect="1"/>
          </p:cNvPicPr>
          <p:nvPr/>
        </p:nvPicPr>
        <p:blipFill>
          <a:blip r:embed="rId3">
            <a:lum/>
            <a:alphaModFix/>
          </a:blip>
          <a:srcRect/>
          <a:stretch>
            <a:fillRect/>
          </a:stretch>
        </p:blipFill>
        <p:spPr>
          <a:xfrm>
            <a:off x="846747" y="1996089"/>
            <a:ext cx="5788773" cy="3395836"/>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4402"/>
            <a:ext cx="7807680" cy="1144921"/>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Cloud Computing</a:t>
            </a:r>
          </a:p>
        </p:txBody>
      </p:sp>
      <p:pic>
        <p:nvPicPr>
          <p:cNvPr id="4" name="Picture 3"/>
          <p:cNvPicPr>
            <a:picLocks noChangeAspect="1"/>
          </p:cNvPicPr>
          <p:nvPr/>
        </p:nvPicPr>
        <p:blipFill>
          <a:blip r:embed="rId3">
            <a:lum/>
            <a:alphaModFix/>
          </a:blip>
          <a:srcRect/>
          <a:stretch>
            <a:fillRect/>
          </a:stretch>
        </p:blipFill>
        <p:spPr>
          <a:xfrm>
            <a:off x="784375" y="2009806"/>
            <a:ext cx="3611656" cy="3879835"/>
          </a:xfrm>
          <a:prstGeom prst="rect">
            <a:avLst/>
          </a:prstGeom>
          <a:noFill/>
          <a:ln>
            <a:noFill/>
          </a:ln>
        </p:spPr>
      </p:pic>
      <p:sp>
        <p:nvSpPr>
          <p:cNvPr id="5" name="Rectangle 4"/>
          <p:cNvSpPr/>
          <p:nvPr/>
        </p:nvSpPr>
        <p:spPr>
          <a:xfrm>
            <a:off x="4064256" y="4645351"/>
            <a:ext cx="3649536" cy="1078384"/>
          </a:xfrm>
          <a:prstGeom prst="rect">
            <a:avLst/>
          </a:pr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Amazon Ec2, </a:t>
            </a:r>
            <a:r>
              <a:rPr lang="en-US" sz="1600" dirty="0" err="1">
                <a:solidFill>
                  <a:srgbClr val="000000"/>
                </a:solidFill>
                <a:latin typeface="Arial" pitchFamily="18"/>
                <a:ea typeface="Microsoft YaHei" pitchFamily="2"/>
                <a:cs typeface="Mangal" pitchFamily="2"/>
              </a:rPr>
              <a:t>RackSpace</a:t>
            </a:r>
            <a:r>
              <a:rPr lang="en-US" sz="1600" dirty="0">
                <a:solidFill>
                  <a:srgbClr val="000000"/>
                </a:solidFill>
                <a:latin typeface="Arial" pitchFamily="18"/>
                <a:ea typeface="Microsoft YaHei" pitchFamily="2"/>
                <a:cs typeface="Mangal" pitchFamily="2"/>
              </a:rPr>
              <a:t>, </a:t>
            </a:r>
            <a:r>
              <a:rPr lang="en-US" sz="1600" dirty="0" err="1">
                <a:solidFill>
                  <a:srgbClr val="000000"/>
                </a:solidFill>
                <a:latin typeface="Arial" pitchFamily="18"/>
                <a:ea typeface="Microsoft YaHei" pitchFamily="2"/>
                <a:cs typeface="Mangal" pitchFamily="2"/>
              </a:rPr>
              <a:t>VMWare</a:t>
            </a:r>
            <a:r>
              <a:rPr lang="en-US" sz="1600" dirty="0">
                <a:solidFill>
                  <a:srgbClr val="000000"/>
                </a:solidFill>
                <a:latin typeface="Arial" pitchFamily="18"/>
                <a:ea typeface="Microsoft YaHei" pitchFamily="2"/>
                <a:cs typeface="Mangal" pitchFamily="2"/>
              </a:rPr>
              <a:t>,</a:t>
            </a:r>
          </a:p>
          <a:p>
            <a:pPr algn="ctr" hangingPunct="0"/>
            <a:r>
              <a:rPr lang="en-US" sz="1600" dirty="0" err="1">
                <a:solidFill>
                  <a:srgbClr val="000000"/>
                </a:solidFill>
                <a:latin typeface="Arial" pitchFamily="18"/>
                <a:ea typeface="Microsoft YaHei" pitchFamily="2"/>
                <a:cs typeface="Mangal" pitchFamily="2"/>
              </a:rPr>
              <a:t>Joyent,Google</a:t>
            </a:r>
            <a:r>
              <a:rPr lang="en-US" sz="1600" dirty="0">
                <a:solidFill>
                  <a:srgbClr val="000000"/>
                </a:solidFill>
                <a:latin typeface="Arial" pitchFamily="18"/>
                <a:ea typeface="Microsoft YaHei" pitchFamily="2"/>
                <a:cs typeface="Mangal" pitchFamily="2"/>
              </a:rPr>
              <a:t> Cloud Storage</a:t>
            </a:r>
          </a:p>
        </p:txBody>
      </p:sp>
      <p:sp>
        <p:nvSpPr>
          <p:cNvPr id="6" name="Rectangle 5"/>
          <p:cNvSpPr/>
          <p:nvPr/>
        </p:nvSpPr>
        <p:spPr>
          <a:xfrm>
            <a:off x="4064256" y="3484013"/>
            <a:ext cx="3649536" cy="1078384"/>
          </a:xfrm>
          <a:prstGeom prst="rect">
            <a:avLst/>
          </a:pr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Google App Engine, Force.com,</a:t>
            </a:r>
          </a:p>
          <a:p>
            <a:pPr algn="ctr" hangingPunct="0"/>
            <a:r>
              <a:rPr lang="en-US" sz="1600" dirty="0">
                <a:solidFill>
                  <a:srgbClr val="000000"/>
                </a:solidFill>
                <a:latin typeface="Arial" pitchFamily="18"/>
                <a:ea typeface="Microsoft YaHei" pitchFamily="2"/>
                <a:cs typeface="Mangal" pitchFamily="2"/>
              </a:rPr>
              <a:t>Windows Azure, Long Jump, </a:t>
            </a:r>
            <a:r>
              <a:rPr lang="en-US" sz="1600" dirty="0" err="1">
                <a:solidFill>
                  <a:srgbClr val="000000"/>
                </a:solidFill>
                <a:latin typeface="Arial" pitchFamily="18"/>
                <a:ea typeface="Microsoft YaHei" pitchFamily="2"/>
                <a:cs typeface="Mangal" pitchFamily="2"/>
              </a:rPr>
              <a:t>Rollbase</a:t>
            </a:r>
            <a:r>
              <a:rPr lang="en-US" sz="1600" dirty="0">
                <a:solidFill>
                  <a:srgbClr val="000000"/>
                </a:solidFill>
                <a:latin typeface="Arial" pitchFamily="18"/>
                <a:ea typeface="Microsoft YaHei" pitchFamily="2"/>
                <a:cs typeface="Mangal" pitchFamily="2"/>
              </a:rPr>
              <a:t>,</a:t>
            </a:r>
          </a:p>
          <a:p>
            <a:pPr algn="ctr" hangingPunct="0"/>
            <a:r>
              <a:rPr lang="en-US" sz="1600" dirty="0">
                <a:solidFill>
                  <a:srgbClr val="000000"/>
                </a:solidFill>
                <a:latin typeface="Arial" pitchFamily="18"/>
                <a:ea typeface="Microsoft YaHei" pitchFamily="2"/>
                <a:cs typeface="Mangal" pitchFamily="2"/>
              </a:rPr>
              <a:t>Amazon Elastic </a:t>
            </a:r>
            <a:r>
              <a:rPr lang="en-US" sz="1600" dirty="0" err="1">
                <a:solidFill>
                  <a:srgbClr val="000000"/>
                </a:solidFill>
                <a:latin typeface="Arial" pitchFamily="18"/>
                <a:ea typeface="Microsoft YaHei" pitchFamily="2"/>
                <a:cs typeface="Mangal" pitchFamily="2"/>
              </a:rPr>
              <a:t>BeanStalk,VMware</a:t>
            </a:r>
            <a:endParaRPr lang="en-US" sz="1600" dirty="0">
              <a:solidFill>
                <a:srgbClr val="000000"/>
              </a:solidFill>
              <a:latin typeface="Arial" pitchFamily="18"/>
              <a:ea typeface="Microsoft YaHei" pitchFamily="2"/>
              <a:cs typeface="Mangal" pitchFamily="2"/>
            </a:endParaRPr>
          </a:p>
          <a:p>
            <a:pPr algn="ctr" hangingPunct="0"/>
            <a:r>
              <a:rPr lang="en-US" sz="1600" dirty="0">
                <a:solidFill>
                  <a:srgbClr val="000000"/>
                </a:solidFill>
                <a:latin typeface="Arial" pitchFamily="18"/>
                <a:ea typeface="Microsoft YaHei" pitchFamily="2"/>
                <a:cs typeface="Mangal" pitchFamily="2"/>
              </a:rPr>
              <a:t>Cloud Foundry</a:t>
            </a:r>
          </a:p>
        </p:txBody>
      </p:sp>
      <p:sp>
        <p:nvSpPr>
          <p:cNvPr id="7" name="Rectangle 6"/>
          <p:cNvSpPr/>
          <p:nvPr/>
        </p:nvSpPr>
        <p:spPr>
          <a:xfrm>
            <a:off x="4064256" y="2405628"/>
            <a:ext cx="3649536" cy="995433"/>
          </a:xfrm>
          <a:prstGeom prst="rect">
            <a:avLst/>
          </a:pr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Google Apps, Sales Force.com, </a:t>
            </a:r>
            <a:r>
              <a:rPr lang="en-US" sz="1600" dirty="0" err="1">
                <a:solidFill>
                  <a:srgbClr val="000000"/>
                </a:solidFill>
                <a:latin typeface="Arial" pitchFamily="18"/>
                <a:ea typeface="Microsoft YaHei" pitchFamily="2"/>
                <a:cs typeface="Mangal" pitchFamily="2"/>
              </a:rPr>
              <a:t>NetSuite</a:t>
            </a:r>
            <a:endParaRPr lang="en-US" sz="1600" dirty="0">
              <a:solidFill>
                <a:srgbClr val="000000"/>
              </a:solidFill>
              <a:latin typeface="Arial" pitchFamily="18"/>
              <a:ea typeface="Microsoft YaHei" pitchFamily="2"/>
              <a:cs typeface="Mangal" pitchFamily="2"/>
            </a:endParaRPr>
          </a:p>
          <a:p>
            <a:pPr algn="ctr" hangingPunct="0"/>
            <a:r>
              <a:rPr lang="en-US" sz="1600" dirty="0" err="1">
                <a:solidFill>
                  <a:srgbClr val="000000"/>
                </a:solidFill>
                <a:latin typeface="Arial" pitchFamily="18"/>
                <a:ea typeface="Microsoft YaHei" pitchFamily="2"/>
                <a:cs typeface="Mangal" pitchFamily="2"/>
              </a:rPr>
              <a:t>Lotus,WebFillings,Zoho</a:t>
            </a:r>
            <a:r>
              <a:rPr lang="en-US" sz="1600" dirty="0">
                <a:solidFill>
                  <a:srgbClr val="000000"/>
                </a:solidFill>
                <a:latin typeface="Arial" pitchFamily="18"/>
                <a:ea typeface="Microsoft YaHei" pitchFamily="2"/>
                <a:cs typeface="Mangal" pitchFamily="2"/>
              </a:rPr>
              <a:t>, Yahoo mail,</a:t>
            </a:r>
          </a:p>
          <a:p>
            <a:pPr algn="ctr" hangingPunct="0"/>
            <a:r>
              <a:rPr lang="en-US" sz="1600" dirty="0">
                <a:solidFill>
                  <a:srgbClr val="000000"/>
                </a:solidFill>
                <a:latin typeface="Arial" pitchFamily="18"/>
                <a:ea typeface="Microsoft YaHei" pitchFamily="2"/>
                <a:cs typeface="Mangal" pitchFamily="2"/>
              </a:rPr>
              <a:t>Hotmail.</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9149760" cy="1686418"/>
          </a:xfrm>
        </p:spPr>
        <p:txBody>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smtClean="0"/>
              <a:t>Cloud </a:t>
            </a:r>
            <a:r>
              <a:rPr lang="en-US" dirty="0"/>
              <a:t>Computing Advantages</a:t>
            </a:r>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a:t>Advantages</a:t>
            </a:r>
          </a:p>
          <a:p>
            <a:pPr lvl="0"/>
            <a:endParaRPr sz="2200"/>
          </a:p>
        </p:txBody>
      </p:sp>
      <p:sp>
        <p:nvSpPr>
          <p:cNvPr id="4" name="Freeform 3"/>
          <p:cNvSpPr/>
          <p:nvPr/>
        </p:nvSpPr>
        <p:spPr>
          <a:xfrm>
            <a:off x="3317760" y="3484014"/>
            <a:ext cx="2239488" cy="1327242"/>
          </a:xfrm>
          <a:custGeom>
            <a:avLst/>
            <a:gdLst>
              <a:gd name="f0" fmla="val 10800000"/>
              <a:gd name="f1" fmla="val 5400000"/>
              <a:gd name="f2" fmla="val 180"/>
              <a:gd name="f3" fmla="val w"/>
              <a:gd name="f4" fmla="val h"/>
              <a:gd name="f5" fmla="val 0"/>
              <a:gd name="f6" fmla="val 21600"/>
              <a:gd name="f7" fmla="val 11464"/>
              <a:gd name="f8" fmla="val 4340"/>
              <a:gd name="f9" fmla="val 9722"/>
              <a:gd name="f10" fmla="val 1887"/>
              <a:gd name="f11" fmla="val 8548"/>
              <a:gd name="f12" fmla="val 6383"/>
              <a:gd name="f13" fmla="val 4503"/>
              <a:gd name="f14" fmla="val 3626"/>
              <a:gd name="f15" fmla="val 5373"/>
              <a:gd name="f16" fmla="val 7816"/>
              <a:gd name="f17" fmla="val 1174"/>
              <a:gd name="f18" fmla="val 8270"/>
              <a:gd name="f19" fmla="val 3934"/>
              <a:gd name="f20" fmla="val 11592"/>
              <a:gd name="f21" fmla="val 12875"/>
              <a:gd name="f22" fmla="val 3329"/>
              <a:gd name="f23" fmla="val 15372"/>
              <a:gd name="f24" fmla="val 1283"/>
              <a:gd name="f25" fmla="val 17824"/>
              <a:gd name="f26" fmla="val 4804"/>
              <a:gd name="f27" fmla="val 18239"/>
              <a:gd name="f28" fmla="val 4918"/>
              <a:gd name="f29" fmla="val 7525"/>
              <a:gd name="f30" fmla="val 18125"/>
              <a:gd name="f31" fmla="val 8698"/>
              <a:gd name="f32" fmla="val 19712"/>
              <a:gd name="f33" fmla="val 9871"/>
              <a:gd name="f34" fmla="val 17371"/>
              <a:gd name="f35" fmla="val 11614"/>
              <a:gd name="f36" fmla="val 18844"/>
              <a:gd name="f37" fmla="val 12178"/>
              <a:gd name="f38" fmla="val 15937"/>
              <a:gd name="f39" fmla="val 14943"/>
              <a:gd name="f40" fmla="val 14640"/>
              <a:gd name="f41" fmla="val 14348"/>
              <a:gd name="f42" fmla="val 18878"/>
              <a:gd name="f43" fmla="val 15632"/>
              <a:gd name="f44" fmla="val 16382"/>
              <a:gd name="f45" fmla="val 12311"/>
              <a:gd name="f46" fmla="val 18270"/>
              <a:gd name="f47" fmla="val 11292"/>
              <a:gd name="f48" fmla="val 16986"/>
              <a:gd name="f49" fmla="val 9404"/>
              <a:gd name="f50" fmla="val 6646"/>
              <a:gd name="f51" fmla="val 6533"/>
              <a:gd name="f52" fmla="val 18005"/>
              <a:gd name="f53" fmla="val 3172"/>
              <a:gd name="f54" fmla="val 14524"/>
              <a:gd name="f55" fmla="val 5778"/>
              <a:gd name="f56" fmla="val 14789"/>
              <a:gd name="f57" fmla="+- 0 0 0"/>
              <a:gd name="f58" fmla="*/ f3 1 21600"/>
              <a:gd name="f59" fmla="*/ f4 1 21600"/>
              <a:gd name="f60" fmla="*/ f57 f0 1"/>
              <a:gd name="f61" fmla="*/ 5400 f58 1"/>
              <a:gd name="f62" fmla="*/ 14160 f58 1"/>
              <a:gd name="f63" fmla="*/ 15290 f59 1"/>
              <a:gd name="f64" fmla="*/ 6570 f59 1"/>
              <a:gd name="f65" fmla="*/ 9722 f58 1"/>
              <a:gd name="f66" fmla="*/ 1887 f59 1"/>
              <a:gd name="f67" fmla="*/ f60 1 f2"/>
              <a:gd name="f68" fmla="*/ 0 f58 1"/>
              <a:gd name="f69" fmla="*/ 12875 f59 1"/>
              <a:gd name="f70" fmla="*/ 11614 f58 1"/>
              <a:gd name="f71" fmla="*/ 18844 f59 1"/>
              <a:gd name="f72" fmla="*/ 21600 f58 1"/>
              <a:gd name="f73" fmla="*/ 6646 f59 1"/>
              <a:gd name="f74" fmla="+- f67 0 f1"/>
            </a:gdLst>
            <a:ahLst/>
            <a:cxnLst>
              <a:cxn ang="3cd4">
                <a:pos x="hc" y="t"/>
              </a:cxn>
              <a:cxn ang="0">
                <a:pos x="r" y="vc"/>
              </a:cxn>
              <a:cxn ang="cd4">
                <a:pos x="hc" y="b"/>
              </a:cxn>
              <a:cxn ang="cd2">
                <a:pos x="l" y="vc"/>
              </a:cxn>
              <a:cxn ang="f74">
                <a:pos x="f65" y="f66"/>
              </a:cxn>
              <a:cxn ang="f74">
                <a:pos x="f68" y="f69"/>
              </a:cxn>
              <a:cxn ang="f74">
                <a:pos x="f70" y="f71"/>
              </a:cxn>
              <a:cxn ang="f74">
                <a:pos x="f72" y="f73"/>
              </a:cxn>
            </a:cxnLst>
            <a:rect l="f61" t="f64" r="f62" b="f63"/>
            <a:pathLst>
              <a:path w="21600" h="21600">
                <a:moveTo>
                  <a:pt x="f7" y="f8"/>
                </a:moveTo>
                <a:lnTo>
                  <a:pt x="f9" y="f10"/>
                </a:lnTo>
                <a:lnTo>
                  <a:pt x="f11" y="f12"/>
                </a:lnTo>
                <a:lnTo>
                  <a:pt x="f13" y="f14"/>
                </a:lnTo>
                <a:lnTo>
                  <a:pt x="f15" y="f16"/>
                </a:lnTo>
                <a:lnTo>
                  <a:pt x="f17" y="f18"/>
                </a:lnTo>
                <a:lnTo>
                  <a:pt x="f19" y="f20"/>
                </a:lnTo>
                <a:lnTo>
                  <a:pt x="f5" y="f21"/>
                </a:lnTo>
                <a:lnTo>
                  <a:pt x="f22" y="f23"/>
                </a:lnTo>
                <a:lnTo>
                  <a:pt x="f24" y="f25"/>
                </a:lnTo>
                <a:lnTo>
                  <a:pt x="f26" y="f27"/>
                </a:lnTo>
                <a:lnTo>
                  <a:pt x="f28" y="f6"/>
                </a:lnTo>
                <a:lnTo>
                  <a:pt x="f29" y="f30"/>
                </a:lnTo>
                <a:lnTo>
                  <a:pt x="f31" y="f32"/>
                </a:lnTo>
                <a:lnTo>
                  <a:pt x="f33" y="f34"/>
                </a:lnTo>
                <a:lnTo>
                  <a:pt x="f35" y="f36"/>
                </a:lnTo>
                <a:lnTo>
                  <a:pt x="f37" y="f38"/>
                </a:lnTo>
                <a:lnTo>
                  <a:pt x="f39" y="f34"/>
                </a:lnTo>
                <a:lnTo>
                  <a:pt x="f40" y="f41"/>
                </a:lnTo>
                <a:lnTo>
                  <a:pt x="f42" y="f43"/>
                </a:lnTo>
                <a:lnTo>
                  <a:pt x="f44" y="f45"/>
                </a:lnTo>
                <a:lnTo>
                  <a:pt x="f46" y="f47"/>
                </a:lnTo>
                <a:lnTo>
                  <a:pt x="f48" y="f49"/>
                </a:lnTo>
                <a:lnTo>
                  <a:pt x="f6" y="f50"/>
                </a:lnTo>
                <a:lnTo>
                  <a:pt x="f44" y="f51"/>
                </a:lnTo>
                <a:lnTo>
                  <a:pt x="f52" y="f53"/>
                </a:lnTo>
                <a:lnTo>
                  <a:pt x="f54" y="f55"/>
                </a:lnTo>
                <a:lnTo>
                  <a:pt x="f56" y="f5"/>
                </a:lnTo>
                <a:lnTo>
                  <a:pt x="f7" y="f8"/>
                </a:lnTo>
                <a:close/>
              </a:path>
            </a:pathLst>
          </a:custGeom>
          <a:solidFill>
            <a:srgbClr val="CFE7F5"/>
          </a:solidFill>
          <a:ln w="0">
            <a:solidFill>
              <a:srgbClr val="808080"/>
            </a:solidFill>
            <a:prstDash val="solid"/>
          </a:ln>
        </p:spPr>
        <p:txBody>
          <a:bodyPr vert="horz" wrap="none" lIns="81639" tIns="40820" rIns="81639" bIns="40820" anchor="ctr" anchorCtr="0" compatLnSpc="0"/>
          <a:lstStyle/>
          <a:p>
            <a:pPr hangingPunct="0"/>
            <a:endParaRPr lang="en-US" sz="1600" dirty="0">
              <a:solidFill>
                <a:srgbClr val="000000"/>
              </a:solidFill>
              <a:latin typeface="Arial" pitchFamily="18"/>
              <a:ea typeface="Microsoft YaHei" pitchFamily="2"/>
              <a:cs typeface="Mangal" pitchFamily="2"/>
            </a:endParaRPr>
          </a:p>
        </p:txBody>
      </p:sp>
      <p:sp>
        <p:nvSpPr>
          <p:cNvPr id="5" name="Freeform 4"/>
          <p:cNvSpPr/>
          <p:nvPr/>
        </p:nvSpPr>
        <p:spPr>
          <a:xfrm rot="598800">
            <a:off x="1032350" y="2824506"/>
            <a:ext cx="1145868" cy="754085"/>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Easily</a:t>
            </a:r>
          </a:p>
          <a:p>
            <a:pPr algn="ctr" hangingPunct="0"/>
            <a:r>
              <a:rPr lang="en-US" sz="1600" dirty="0">
                <a:solidFill>
                  <a:srgbClr val="000000"/>
                </a:solidFill>
                <a:latin typeface="Arial" pitchFamily="18"/>
                <a:ea typeface="Microsoft YaHei" pitchFamily="2"/>
                <a:cs typeface="Mangal" pitchFamily="2"/>
              </a:rPr>
              <a:t>upgrade</a:t>
            </a:r>
          </a:p>
        </p:txBody>
      </p:sp>
      <p:sp>
        <p:nvSpPr>
          <p:cNvPr id="6" name="Freeform 5"/>
          <p:cNvSpPr/>
          <p:nvPr/>
        </p:nvSpPr>
        <p:spPr>
          <a:xfrm>
            <a:off x="3732480" y="2488581"/>
            <a:ext cx="1492992" cy="663621"/>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Productivity</a:t>
            </a:r>
          </a:p>
          <a:p>
            <a:pPr algn="ctr" hangingPunct="0"/>
            <a:r>
              <a:rPr lang="en-US" sz="1600" dirty="0">
                <a:solidFill>
                  <a:srgbClr val="000000"/>
                </a:solidFill>
                <a:latin typeface="Arial" pitchFamily="18"/>
                <a:ea typeface="Microsoft YaHei" pitchFamily="2"/>
                <a:cs typeface="Mangal" pitchFamily="2"/>
              </a:rPr>
              <a:t>Anywhere</a:t>
            </a:r>
          </a:p>
        </p:txBody>
      </p:sp>
      <p:sp>
        <p:nvSpPr>
          <p:cNvPr id="7" name="Freeform 6"/>
          <p:cNvSpPr/>
          <p:nvPr/>
        </p:nvSpPr>
        <p:spPr>
          <a:xfrm>
            <a:off x="6386688" y="2488580"/>
            <a:ext cx="1658880" cy="829527"/>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Offsite</a:t>
            </a:r>
          </a:p>
          <a:p>
            <a:pPr algn="ctr" hangingPunct="0"/>
            <a:r>
              <a:rPr lang="en-US" sz="1600" dirty="0" err="1">
                <a:solidFill>
                  <a:srgbClr val="000000"/>
                </a:solidFill>
                <a:latin typeface="Arial" pitchFamily="18"/>
                <a:ea typeface="Microsoft YaHei" pitchFamily="2"/>
                <a:cs typeface="Mangal" pitchFamily="2"/>
              </a:rPr>
              <a:t>DataStorage</a:t>
            </a:r>
            <a:endParaRPr lang="en-US" sz="1600" dirty="0">
              <a:solidFill>
                <a:srgbClr val="000000"/>
              </a:solidFill>
              <a:latin typeface="Arial" pitchFamily="18"/>
              <a:ea typeface="Microsoft YaHei" pitchFamily="2"/>
              <a:cs typeface="Mangal" pitchFamily="2"/>
            </a:endParaRPr>
          </a:p>
          <a:p>
            <a:pPr algn="ctr" hangingPunct="0"/>
            <a:endParaRPr lang="en-US" sz="1600" dirty="0">
              <a:solidFill>
                <a:srgbClr val="000000"/>
              </a:solidFill>
              <a:latin typeface="Arial" pitchFamily="18"/>
              <a:ea typeface="Microsoft YaHei" pitchFamily="2"/>
              <a:cs typeface="Mangal" pitchFamily="2"/>
            </a:endParaRPr>
          </a:p>
        </p:txBody>
      </p:sp>
      <p:sp>
        <p:nvSpPr>
          <p:cNvPr id="8" name="Freeform 7"/>
          <p:cNvSpPr/>
          <p:nvPr/>
        </p:nvSpPr>
        <p:spPr>
          <a:xfrm>
            <a:off x="6386689" y="3898777"/>
            <a:ext cx="1741823" cy="995433"/>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Disaster</a:t>
            </a:r>
          </a:p>
          <a:p>
            <a:pPr algn="ctr" hangingPunct="0"/>
            <a:r>
              <a:rPr lang="en-US" sz="1600" dirty="0">
                <a:solidFill>
                  <a:srgbClr val="000000"/>
                </a:solidFill>
                <a:latin typeface="Arial" pitchFamily="18"/>
                <a:ea typeface="Microsoft YaHei" pitchFamily="2"/>
                <a:cs typeface="Mangal" pitchFamily="2"/>
              </a:rPr>
              <a:t>Assistance</a:t>
            </a:r>
          </a:p>
          <a:p>
            <a:pPr algn="ctr" hangingPunct="0"/>
            <a:endParaRPr lang="en-US" sz="1600" dirty="0">
              <a:solidFill>
                <a:srgbClr val="000000"/>
              </a:solidFill>
              <a:latin typeface="Arial" pitchFamily="18"/>
              <a:ea typeface="Microsoft YaHei" pitchFamily="2"/>
              <a:cs typeface="Mangal" pitchFamily="2"/>
            </a:endParaRPr>
          </a:p>
        </p:txBody>
      </p:sp>
      <p:sp>
        <p:nvSpPr>
          <p:cNvPr id="9" name="Freeform 8"/>
          <p:cNvSpPr/>
          <p:nvPr/>
        </p:nvSpPr>
        <p:spPr>
          <a:xfrm>
            <a:off x="6469633" y="5226020"/>
            <a:ext cx="1741823" cy="995433"/>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Use when needed</a:t>
            </a:r>
          </a:p>
        </p:txBody>
      </p:sp>
      <p:sp>
        <p:nvSpPr>
          <p:cNvPr id="10" name="Freeform 9"/>
          <p:cNvSpPr/>
          <p:nvPr/>
        </p:nvSpPr>
        <p:spPr>
          <a:xfrm>
            <a:off x="3898368" y="5226020"/>
            <a:ext cx="1824768" cy="995433"/>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Lower Cost Of</a:t>
            </a:r>
          </a:p>
          <a:p>
            <a:pPr algn="ctr" hangingPunct="0"/>
            <a:r>
              <a:rPr lang="en-US" sz="1600" dirty="0">
                <a:solidFill>
                  <a:srgbClr val="000000"/>
                </a:solidFill>
                <a:latin typeface="Arial" pitchFamily="18"/>
                <a:ea typeface="Microsoft YaHei" pitchFamily="2"/>
                <a:cs typeface="Mangal" pitchFamily="2"/>
              </a:rPr>
              <a:t>Ownership</a:t>
            </a:r>
          </a:p>
        </p:txBody>
      </p:sp>
      <p:sp>
        <p:nvSpPr>
          <p:cNvPr id="11" name="Freeform 10"/>
          <p:cNvSpPr/>
          <p:nvPr/>
        </p:nvSpPr>
        <p:spPr>
          <a:xfrm>
            <a:off x="1244159" y="5308973"/>
            <a:ext cx="1824768" cy="912480"/>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Always up</a:t>
            </a:r>
          </a:p>
        </p:txBody>
      </p:sp>
      <p:sp>
        <p:nvSpPr>
          <p:cNvPr id="12" name="Freeform 11"/>
          <p:cNvSpPr/>
          <p:nvPr/>
        </p:nvSpPr>
        <p:spPr>
          <a:xfrm>
            <a:off x="1327103" y="3898777"/>
            <a:ext cx="1492992" cy="912480"/>
          </a:xfrm>
          <a:custGeom>
            <a:avLst/>
            <a:gdLst>
              <a:gd name="f0" fmla="val 0"/>
              <a:gd name="f1" fmla="val 153"/>
              <a:gd name="f2" fmla="val 132"/>
              <a:gd name="f3" fmla="val 123"/>
              <a:gd name="f4" fmla="val 39"/>
              <a:gd name="f5" fmla="val 116"/>
              <a:gd name="f6" fmla="val 26"/>
              <a:gd name="f7" fmla="val 113"/>
              <a:gd name="f8" fmla="val 13"/>
              <a:gd name="f9" fmla="val 114"/>
              <a:gd name="f10" fmla="val 103"/>
              <a:gd name="f11" fmla="val 7"/>
              <a:gd name="f12" fmla="val 90"/>
              <a:gd name="f13" fmla="val 11"/>
              <a:gd name="f14" fmla="val 76"/>
              <a:gd name="f15" fmla="val 62"/>
              <a:gd name="f16" fmla="val 49"/>
              <a:gd name="f17" fmla="val 38"/>
              <a:gd name="f18" fmla="val 37"/>
              <a:gd name="f19" fmla="val 35"/>
              <a:gd name="f20" fmla="val 27"/>
              <a:gd name="f21" fmla="val 28"/>
              <a:gd name="f22" fmla="val 22"/>
              <a:gd name="f23" fmla="val 51"/>
              <a:gd name="f24" fmla="val 60"/>
              <a:gd name="f25" fmla="val 66"/>
              <a:gd name="f26" fmla="val 67"/>
              <a:gd name="f27" fmla="val 12"/>
              <a:gd name="f28" fmla="val 73"/>
              <a:gd name="f29" fmla="val 82"/>
              <a:gd name="f30" fmla="val 93"/>
              <a:gd name="f31" fmla="val 105"/>
              <a:gd name="f32" fmla="val 119"/>
              <a:gd name="f33" fmla="val 131"/>
              <a:gd name="f34" fmla="val 125"/>
              <a:gd name="f35" fmla="val 121"/>
              <a:gd name="f36" fmla="val 106"/>
              <a:gd name="f37" fmla="val 130"/>
              <a:gd name="f38" fmla="val 81"/>
              <a:gd name="f39" fmla="val 141"/>
              <a:gd name="f40" fmla="val 72"/>
            </a:gdLst>
            <a:ahLst/>
            <a:cxnLst>
              <a:cxn ang="3cd4">
                <a:pos x="hc" y="t"/>
              </a:cxn>
              <a:cxn ang="0">
                <a:pos x="r" y="vc"/>
              </a:cxn>
              <a:cxn ang="cd4">
                <a:pos x="hc" y="b"/>
              </a:cxn>
              <a:cxn ang="cd2">
                <a:pos x="l" y="vc"/>
              </a:cxn>
            </a:cxnLst>
            <a:rect l="l" t="t" r="r" b="b"/>
            <a:pathLst>
              <a:path w="153" h="132">
                <a:moveTo>
                  <a:pt x="f3" y="f4"/>
                </a:moveTo>
                <a:cubicBezTo>
                  <a:pt x="f5" y="f6"/>
                  <a:pt x="f7" y="f8"/>
                  <a:pt x="f9" y="f0"/>
                </a:cubicBezTo>
                <a:cubicBezTo>
                  <a:pt x="f10" y="f11"/>
                  <a:pt x="f12" y="f13"/>
                  <a:pt x="f14" y="f13"/>
                </a:cubicBezTo>
                <a:cubicBezTo>
                  <a:pt x="f15" y="f13"/>
                  <a:pt x="f16" y="f11"/>
                  <a:pt x="f17" y="f0"/>
                </a:cubicBezTo>
                <a:cubicBezTo>
                  <a:pt x="f18" y="f0"/>
                  <a:pt x="f18" y="f0"/>
                  <a:pt x="f18" y="f0"/>
                </a:cubicBezTo>
                <a:cubicBezTo>
                  <a:pt x="f17" y="f8"/>
                  <a:pt x="f19" y="f20"/>
                  <a:pt x="f21" y="f4"/>
                </a:cubicBezTo>
                <a:cubicBezTo>
                  <a:pt x="f22" y="f23"/>
                  <a:pt x="f13" y="f24"/>
                  <a:pt x="f0" y="f25"/>
                </a:cubicBezTo>
                <a:cubicBezTo>
                  <a:pt x="f0" y="f25"/>
                  <a:pt x="f0" y="f25"/>
                  <a:pt x="f0" y="f25"/>
                </a:cubicBezTo>
                <a:cubicBezTo>
                  <a:pt x="f0" y="f26"/>
                  <a:pt x="f0" y="f26"/>
                  <a:pt x="f0" y="f26"/>
                </a:cubicBezTo>
                <a:cubicBezTo>
                  <a:pt x="f27" y="f28"/>
                  <a:pt x="f22" y="f29"/>
                  <a:pt x="f21" y="f30"/>
                </a:cubicBezTo>
                <a:cubicBezTo>
                  <a:pt x="f19" y="f31"/>
                  <a:pt x="f17" y="f32"/>
                  <a:pt x="f17" y="f33"/>
                </a:cubicBezTo>
                <a:cubicBezTo>
                  <a:pt x="f17" y="f2"/>
                  <a:pt x="f17" y="f2"/>
                  <a:pt x="f17" y="f2"/>
                </a:cubicBezTo>
                <a:cubicBezTo>
                  <a:pt x="f17" y="f2"/>
                  <a:pt x="f17" y="f2"/>
                  <a:pt x="f17" y="f2"/>
                </a:cubicBezTo>
                <a:cubicBezTo>
                  <a:pt x="f16" y="f34"/>
                  <a:pt x="f15" y="f35"/>
                  <a:pt x="f14" y="f35"/>
                </a:cubicBezTo>
                <a:cubicBezTo>
                  <a:pt x="f12" y="f35"/>
                  <a:pt x="f10" y="f34"/>
                  <a:pt x="f9" y="f2"/>
                </a:cubicBezTo>
                <a:cubicBezTo>
                  <a:pt x="f9" y="f2"/>
                  <a:pt x="f9" y="f2"/>
                  <a:pt x="f9" y="f2"/>
                </a:cubicBezTo>
                <a:cubicBezTo>
                  <a:pt x="f7" y="f32"/>
                  <a:pt x="f5" y="f36"/>
                  <a:pt x="f3" y="f30"/>
                </a:cubicBezTo>
                <a:cubicBezTo>
                  <a:pt x="f37" y="f38"/>
                  <a:pt x="f39" y="f40"/>
                  <a:pt x="f1" y="f25"/>
                </a:cubicBezTo>
                <a:cubicBezTo>
                  <a:pt x="f1" y="f25"/>
                  <a:pt x="f1" y="f25"/>
                  <a:pt x="f1" y="f25"/>
                </a:cubicBezTo>
                <a:cubicBezTo>
                  <a:pt x="f39" y="f24"/>
                  <a:pt x="f37" y="f23"/>
                  <a:pt x="f3" y="f4"/>
                </a:cubicBezTo>
                <a:close/>
              </a:path>
            </a:pathLst>
          </a:custGeom>
          <a:solidFill>
            <a:srgbClr val="CFE7F5"/>
          </a:solidFill>
          <a:ln w="0">
            <a:solidFill>
              <a:srgbClr val="808080"/>
            </a:solidFill>
            <a:prstDash val="solid"/>
          </a:ln>
        </p:spPr>
        <p:txBody>
          <a:bodyPr vert="horz" wrap="none" lIns="81639" tIns="40820" rIns="81639" bIns="40820" anchor="ctr" anchorCtr="0" compatLnSpc="0"/>
          <a:lstStyle/>
          <a:p>
            <a:pPr algn="ctr" hangingPunct="0"/>
            <a:r>
              <a:rPr lang="en-US" sz="1600" dirty="0">
                <a:solidFill>
                  <a:srgbClr val="000000"/>
                </a:solidFill>
                <a:latin typeface="Arial" pitchFamily="18"/>
                <a:ea typeface="Microsoft YaHei" pitchFamily="2"/>
                <a:cs typeface="Mangal" pitchFamily="2"/>
              </a:rPr>
              <a:t>No IT</a:t>
            </a:r>
          </a:p>
          <a:p>
            <a:pPr algn="ctr" hangingPunct="0"/>
            <a:r>
              <a:rPr lang="en-US" sz="1600" dirty="0">
                <a:solidFill>
                  <a:srgbClr val="000000"/>
                </a:solidFill>
                <a:latin typeface="Arial" pitchFamily="18"/>
                <a:ea typeface="Microsoft YaHei" pitchFamily="2"/>
                <a:cs typeface="Mangal" pitchFamily="2"/>
              </a:rPr>
              <a:t>Maintenance</a:t>
            </a:r>
          </a:p>
          <a:p>
            <a:pPr algn="ctr" hangingPunct="0"/>
            <a:r>
              <a:rPr lang="en-US" sz="1600" dirty="0">
                <a:solidFill>
                  <a:srgbClr val="000000"/>
                </a:solidFill>
                <a:latin typeface="Arial" pitchFamily="18"/>
                <a:ea typeface="Microsoft YaHei" pitchFamily="2"/>
                <a:cs typeface="Mangal" pitchFamily="2"/>
              </a:rPr>
              <a:t>Cost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794" y="287"/>
            <a:ext cx="9144000" cy="760400"/>
          </a:xfrm>
          <a:prstGeom prst="rect">
            <a:avLst/>
          </a:prstGeom>
          <a:noFill/>
          <a:ln>
            <a:noFill/>
          </a:ln>
        </p:spPr>
        <p:txBody>
          <a:bodyPr lIns="0" tIns="0" rIns="0" bIns="0" anchor="ctr"/>
          <a:lstStyle>
            <a:defPPr lvl="0">
              <a:buClr>
                <a:srgbClr val="000000"/>
              </a:buClr>
              <a:buSzPct val="45000"/>
              <a:buFont typeface="StarSymbol"/>
              <a:buNone/>
              <a:defRPr/>
            </a:defPPr>
            <a:lvl1pPr lvl="0" algn="ctr" rtl="0" hangingPunct="0">
              <a:buClr>
                <a:srgbClr val="000000"/>
              </a:buClr>
              <a:buSzPct val="45000"/>
              <a:buFont typeface="StarSymbol"/>
              <a:buChar char=""/>
              <a:tabLst/>
              <a:defRPr lang="en-US" sz="4000" b="1" i="1" u="none" strike="noStrike">
                <a:ln>
                  <a:noFill/>
                </a:ln>
                <a:solidFill>
                  <a:srgbClr val="99284C"/>
                </a:solidFill>
                <a:latin typeface="Albany" pitchFamily="34"/>
                <a:cs typeface="Arial Unicode MS" pitchFamily="2"/>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sz="5400" b="0" i="0" dirty="0" smtClean="0">
                <a:solidFill>
                  <a:schemeClr val="bg2">
                    <a:lumMod val="50000"/>
                  </a:schemeClr>
                </a:solidFill>
                <a:latin typeface="+mn-lt"/>
              </a:rPr>
              <a:t>Maven and its introduction</a:t>
            </a:r>
            <a:endParaRPr sz="5400" b="0" i="0" dirty="0">
              <a:solidFill>
                <a:schemeClr val="bg2">
                  <a:lumMod val="50000"/>
                </a:schemeClr>
              </a:solidFill>
              <a:latin typeface="+mn-lt"/>
            </a:endParaRPr>
          </a:p>
        </p:txBody>
      </p:sp>
      <p:sp>
        <p:nvSpPr>
          <p:cNvPr id="4" name="Text Placeholder 2"/>
          <p:cNvSpPr txBox="1">
            <a:spLocks/>
          </p:cNvSpPr>
          <p:nvPr/>
        </p:nvSpPr>
        <p:spPr>
          <a:xfrm>
            <a:off x="746169" y="1286055"/>
            <a:ext cx="7636073" cy="5391926"/>
          </a:xfrm>
          <a:prstGeom prst="rect">
            <a:avLst/>
          </a:prstGeom>
          <a:noFill/>
          <a:ln>
            <a:noFill/>
          </a:ln>
        </p:spPr>
        <p:txBody>
          <a:bodyPr lIns="0" tIns="0" rIns="0" bIns="0"/>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rtl="0" hangingPunct="0">
              <a:buClr>
                <a:srgbClr val="99284C"/>
              </a:buClr>
              <a:buSzPct val="75000"/>
              <a:buFont typeface="StarSymbol" pitchFamily="2"/>
              <a:buChar char=""/>
              <a:tabLst/>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r>
              <a:rPr sz="2200" b="1" dirty="0" smtClean="0"/>
              <a:t>Maven</a:t>
            </a:r>
            <a:r>
              <a:rPr sz="2200" dirty="0" smtClean="0"/>
              <a:t> is a build automation tool used primarily for Java projects. </a:t>
            </a:r>
            <a:r>
              <a:rPr sz="2200" b="1" dirty="0" smtClean="0"/>
              <a:t>Maven</a:t>
            </a:r>
            <a:r>
              <a:rPr sz="2200" dirty="0" smtClean="0"/>
              <a:t> addresses two aspects of building software: First, it describes how software is built, and second, it describes its dependencies.</a:t>
            </a:r>
          </a:p>
          <a:p>
            <a:r>
              <a:rPr sz="2200" dirty="0" smtClean="0"/>
              <a:t>It will check the compilation and run time errors. It will download all dependency jars from a repository of a project and build the project. If there are any compilation error in the project the build will be fail.</a:t>
            </a:r>
          </a:p>
          <a:p>
            <a:r>
              <a:rPr sz="2200" dirty="0" smtClean="0">
                <a:solidFill>
                  <a:schemeClr val="bg1">
                    <a:lumMod val="85000"/>
                    <a:lumOff val="15000"/>
                  </a:schemeClr>
                </a:solidFill>
              </a:rPr>
              <a:t>Maven will (after you declare which ones you are using) download all the libraries that you use and and the libraries that they use for you automatically. This is very nice, and makes dealing with lots of libraries ridiculously easy. This lets you avoid </a:t>
            </a:r>
            <a:r>
              <a:rPr sz="2200" dirty="0" smtClean="0">
                <a:solidFill>
                  <a:schemeClr val="bg1">
                    <a:lumMod val="85000"/>
                    <a:lumOff val="15000"/>
                  </a:schemeClr>
                </a:solidFill>
                <a:hlinkClick r:id="rId2"/>
              </a:rPr>
              <a:t>"</a:t>
            </a:r>
            <a:r>
              <a:rPr sz="2200" dirty="0" err="1" smtClean="0">
                <a:solidFill>
                  <a:schemeClr val="bg1">
                    <a:lumMod val="85000"/>
                    <a:lumOff val="15000"/>
                  </a:schemeClr>
                </a:solidFill>
                <a:hlinkClick r:id="rId2"/>
              </a:rPr>
              <a:t>depenendency</a:t>
            </a:r>
            <a:r>
              <a:rPr sz="2200" dirty="0" smtClean="0">
                <a:solidFill>
                  <a:schemeClr val="bg1">
                    <a:lumMod val="85000"/>
                    <a:lumOff val="15000"/>
                  </a:schemeClr>
                </a:solidFill>
                <a:hlinkClick r:id="rId2"/>
              </a:rPr>
              <a:t> hell"</a:t>
            </a:r>
            <a:r>
              <a:rPr sz="2200" dirty="0" smtClean="0">
                <a:solidFill>
                  <a:schemeClr val="bg1">
                    <a:lumMod val="85000"/>
                    <a:lumOff val="15000"/>
                  </a:schemeClr>
                </a:solidFill>
              </a:rPr>
              <a:t>. </a:t>
            </a:r>
          </a:p>
          <a:p>
            <a:pPr marL="65311" indent="0">
              <a:buNone/>
            </a:pPr>
            <a:endParaRPr sz="2200" dirty="0"/>
          </a:p>
        </p:txBody>
      </p:sp>
    </p:spTree>
    <p:extLst>
      <p:ext uri="{BB962C8B-B14F-4D97-AF65-F5344CB8AC3E}">
        <p14:creationId xmlns:p14="http://schemas.microsoft.com/office/powerpoint/2010/main" xmlns="" val="7761376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0"/>
            <a:ext cx="7807680" cy="2212072"/>
          </a:xfrm>
        </p:spPr>
        <p:txBody>
          <a:bodyPr>
            <a:normAutofit/>
          </a:bodyPr>
          <a:lstStyle>
            <a:defPPr lvl="0">
              <a:buClr>
                <a:srgbClr val="000000"/>
              </a:buClr>
              <a:buSzPct val="45000"/>
              <a:buFont typeface="StarSymbol"/>
              <a:buNone/>
            </a:defPPr>
            <a:lvl1pPr lvl="0">
              <a:buClr>
                <a:srgbClr val="000000"/>
              </a:buClr>
              <a:buSzPct val="45000"/>
              <a:buFont typeface="StarSymbol"/>
              <a:buChar char=""/>
            </a:lvl1pPr>
            <a:lvl2pPr lvl="1">
              <a:buClr>
                <a:srgbClr val="000000"/>
              </a:buClr>
              <a:buSzPct val="45000"/>
              <a:buFont typeface="StarSymbol"/>
              <a:buChar char=""/>
            </a:lvl2pPr>
            <a:lvl3pPr lvl="2">
              <a:buClr>
                <a:srgbClr val="000000"/>
              </a:buClr>
              <a:buSzPct val="45000"/>
              <a:buFont typeface="StarSymbol"/>
              <a:buChar char=""/>
            </a:lvl3pPr>
            <a:lvl4pPr lvl="3">
              <a:buClr>
                <a:srgbClr val="000000"/>
              </a:buClr>
              <a:buSzPct val="45000"/>
              <a:buFont typeface="StarSymbol"/>
              <a:buChar char=""/>
            </a:lvl4pPr>
            <a:lvl5pPr lvl="4">
              <a:buClr>
                <a:srgbClr val="000000"/>
              </a:buClr>
              <a:buSzPct val="45000"/>
              <a:buFont typeface="StarSymbol"/>
              <a:buChar char=""/>
            </a:lvl5pPr>
            <a:lvl6pPr lvl="5">
              <a:buClr>
                <a:srgbClr val="000000"/>
              </a:buClr>
              <a:buSzPct val="45000"/>
              <a:buFont typeface="StarSymbol"/>
              <a:buChar char=""/>
            </a:lvl6pPr>
            <a:lvl7pPr lvl="6">
              <a:buClr>
                <a:srgbClr val="000000"/>
              </a:buClr>
              <a:buSzPct val="45000"/>
              <a:buFont typeface="StarSymbol"/>
              <a:buChar char=""/>
            </a:lvl7pPr>
            <a:lvl8pPr lvl="7">
              <a:buClr>
                <a:srgbClr val="000000"/>
              </a:buClr>
              <a:buSzPct val="45000"/>
              <a:buFont typeface="StarSymbol"/>
              <a:buChar char=""/>
            </a:lvl8pPr>
            <a:lvl9pPr lvl="8">
              <a:buClr>
                <a:srgbClr val="000000"/>
              </a:buClr>
              <a:buSzPct val="45000"/>
              <a:buFont typeface="StarSymbol"/>
              <a:buChar char=""/>
            </a:lvl9pPr>
          </a:lstStyle>
          <a:p>
            <a:pPr lvl="0">
              <a:buNone/>
            </a:pPr>
            <a:r>
              <a:rPr lang="en-US" dirty="0"/>
              <a:t>Tools that are involved in </a:t>
            </a:r>
            <a:br>
              <a:rPr lang="en-US" dirty="0"/>
            </a:br>
            <a:r>
              <a:rPr lang="en-US" dirty="0"/>
              <a:t>DevOps</a:t>
            </a:r>
            <a:br>
              <a:rPr lang="en-US" dirty="0"/>
            </a:br>
            <a:endParaRPr lang="en-US" dirty="0"/>
          </a:p>
        </p:txBody>
      </p:sp>
      <p:sp>
        <p:nvSpPr>
          <p:cNvPr id="3" name="Text Placeholder 2"/>
          <p:cNvSpPr txBox="1">
            <a:spLocks noGrp="1"/>
          </p:cNvSpPr>
          <p:nvPr>
            <p:ph type="body" idx="4294967295"/>
          </p:nvPr>
        </p:nvSpPr>
        <p:spPr>
          <a:xfrm>
            <a:off x="1" y="1939884"/>
            <a:ext cx="7636320" cy="4320454"/>
          </a:xfrm>
        </p:spPr>
        <p:txBody>
          <a:bodyPr/>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a:buClr>
                <a:srgbClr val="99284C"/>
              </a:buClr>
              <a:buSzPct val="75000"/>
              <a:buFont typeface="StarSymbol" pitchFamily="2"/>
              <a:buChar char=""/>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pPr lvl="0"/>
            <a:r>
              <a:rPr sz="2200" dirty="0"/>
              <a:t>Chef tools and its setup</a:t>
            </a:r>
          </a:p>
          <a:p>
            <a:pPr lvl="0"/>
            <a:r>
              <a:rPr sz="2200" dirty="0"/>
              <a:t>Puppet tools and its setup</a:t>
            </a:r>
          </a:p>
          <a:p>
            <a:pPr lvl="0"/>
            <a:r>
              <a:rPr sz="2200" dirty="0"/>
              <a:t>Ruby scripting knowledge</a:t>
            </a:r>
          </a:p>
          <a:p>
            <a:pPr lvl="0"/>
            <a:r>
              <a:rPr sz="2200" dirty="0"/>
              <a:t>Vagrant</a:t>
            </a:r>
          </a:p>
          <a:p>
            <a:pPr lvl="0"/>
            <a:r>
              <a:rPr sz="2200" dirty="0" err="1"/>
              <a:t>Docker</a:t>
            </a:r>
            <a:endParaRPr sz="2200" dirty="0"/>
          </a:p>
          <a:p>
            <a:pPr lvl="0"/>
            <a:r>
              <a:rPr sz="2200" dirty="0"/>
              <a:t>Jenkins as part of continuous integration tool</a:t>
            </a:r>
          </a:p>
          <a:p>
            <a:pPr lvl="0"/>
            <a:r>
              <a:rPr sz="2200" dirty="0" err="1" smtClean="0"/>
              <a:t>Ansible,SaltStack</a:t>
            </a:r>
            <a:endParaRPr sz="2200" dirty="0"/>
          </a:p>
          <a:p>
            <a:pPr lvl="0"/>
            <a:r>
              <a:rPr sz="2200" dirty="0"/>
              <a:t>Any other scripting knowledge is added advantage</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8350850" cy="1145009"/>
          </a:xfrm>
          <a:prstGeom prst="rect">
            <a:avLst/>
          </a:prstGeom>
          <a:noFill/>
          <a:ln>
            <a:noFill/>
          </a:ln>
        </p:spPr>
        <p:txBody>
          <a:bodyPr lIns="0" tIns="0" rIns="0" bIns="0" anchor="ctr"/>
          <a:lstStyle>
            <a:defPPr lvl="0">
              <a:buClr>
                <a:srgbClr val="000000"/>
              </a:buClr>
              <a:buSzPct val="45000"/>
              <a:buFont typeface="StarSymbol"/>
              <a:buNone/>
              <a:defRPr/>
            </a:defPPr>
            <a:lvl1pPr lvl="0" algn="ctr" rtl="0" hangingPunct="0">
              <a:buClr>
                <a:srgbClr val="000000"/>
              </a:buClr>
              <a:buSzPct val="45000"/>
              <a:buFont typeface="StarSymbol"/>
              <a:buChar char=""/>
              <a:tabLst/>
              <a:defRPr lang="en-US" sz="4000" b="1" i="1" u="none" strike="noStrike">
                <a:ln>
                  <a:noFill/>
                </a:ln>
                <a:solidFill>
                  <a:srgbClr val="99284C"/>
                </a:solidFill>
                <a:latin typeface="Albany" pitchFamily="34"/>
                <a:cs typeface="Arial Unicode MS" pitchFamily="2"/>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sz="5400" b="0" dirty="0" smtClean="0">
                <a:solidFill>
                  <a:schemeClr val="bg2">
                    <a:lumMod val="50000"/>
                  </a:schemeClr>
                </a:solidFill>
                <a:latin typeface="Plantagenet Cherokee" pitchFamily="18" charset="0"/>
              </a:rPr>
              <a:t>Maven and its introduction </a:t>
            </a:r>
            <a:endParaRPr sz="5400" b="0" dirty="0">
              <a:solidFill>
                <a:schemeClr val="bg2">
                  <a:lumMod val="50000"/>
                </a:schemeClr>
              </a:solidFill>
              <a:latin typeface="Plantagenet Cherokee" pitchFamily="18" charset="0"/>
            </a:endParaRPr>
          </a:p>
        </p:txBody>
      </p:sp>
      <p:sp>
        <p:nvSpPr>
          <p:cNvPr id="3" name="Text Placeholder 2"/>
          <p:cNvSpPr txBox="1">
            <a:spLocks/>
          </p:cNvSpPr>
          <p:nvPr/>
        </p:nvSpPr>
        <p:spPr>
          <a:xfrm>
            <a:off x="711032" y="802164"/>
            <a:ext cx="7636073" cy="5668435"/>
          </a:xfrm>
          <a:prstGeom prst="rect">
            <a:avLst/>
          </a:prstGeom>
          <a:noFill/>
          <a:ln>
            <a:noFill/>
          </a:ln>
        </p:spPr>
        <p:txBody>
          <a:bodyPr lIns="0" tIns="0" rIns="0" bIns="0"/>
          <a:lstStyle>
            <a:defPPr marL="504000" marR="0" lvl="0" indent="-432000" algn="l">
              <a:buClr>
                <a:srgbClr val="99284C"/>
              </a:buClr>
              <a:buSzPct val="75000"/>
              <a:buFont typeface="StarSymbol" pitchFamily="2"/>
              <a:buNone/>
              <a:defRPr lang="en-US" sz="3200" b="0" i="0" u="none" strike="noStrike">
                <a:ln>
                  <a:noFill/>
                </a:ln>
                <a:solidFill>
                  <a:srgbClr val="333333"/>
                </a:solidFill>
                <a:latin typeface="Albany" pitchFamily="34"/>
                <a:ea typeface="HG Mincho Light J" pitchFamily="2"/>
                <a:cs typeface="Arial Unicode MS" pitchFamily="2"/>
              </a:defRPr>
            </a:defPPr>
            <a:lvl1pPr marL="504000" marR="0" lvl="0" indent="-432000" algn="l" rtl="0" hangingPunct="0">
              <a:buClr>
                <a:srgbClr val="99284C"/>
              </a:buClr>
              <a:buSzPct val="75000"/>
              <a:buFont typeface="StarSymbol" pitchFamily="2"/>
              <a:buChar char=""/>
              <a:tabLst/>
              <a:defRPr lang="en-US" sz="3200" b="0" i="0" u="none" strike="noStrike">
                <a:ln>
                  <a:noFill/>
                </a:ln>
                <a:solidFill>
                  <a:srgbClr val="333333"/>
                </a:solidFill>
                <a:latin typeface="Albany" pitchFamily="34"/>
                <a:ea typeface="HG Mincho Light J" pitchFamily="2"/>
                <a:cs typeface="Arial Unicode MS" pitchFamily="2"/>
              </a:defRPr>
            </a:lvl1pPr>
            <a:lvl2pPr marL="792000" marR="0" lvl="1" indent="-432000" algn="l">
              <a:buClr>
                <a:srgbClr val="99284C"/>
              </a:buClr>
              <a:buSzPct val="75000"/>
              <a:buFont typeface="StarSymbol" pitchFamily="2"/>
              <a:buChar char=""/>
              <a:defRPr lang="en-US" sz="2800" b="0" i="0" u="none" strike="noStrike">
                <a:ln>
                  <a:noFill/>
                </a:ln>
                <a:solidFill>
                  <a:srgbClr val="333333"/>
                </a:solidFill>
                <a:latin typeface="Albany" pitchFamily="34"/>
                <a:ea typeface="HG Mincho Light J" pitchFamily="2"/>
                <a:cs typeface="Arial Unicode MS" pitchFamily="2"/>
              </a:defRPr>
            </a:lvl2pPr>
            <a:lvl3pPr marL="1080000" marR="0" lvl="2" indent="-432000" algn="l">
              <a:buClr>
                <a:srgbClr val="99284C"/>
              </a:buClr>
              <a:buSzPct val="75000"/>
              <a:buFont typeface="StarSymbol" pitchFamily="2"/>
              <a:buChar char=""/>
              <a:defRPr lang="en-US" sz="2400" b="0" i="0" u="none" strike="noStrike">
                <a:ln>
                  <a:noFill/>
                </a:ln>
                <a:solidFill>
                  <a:srgbClr val="333333"/>
                </a:solidFill>
                <a:latin typeface="Albany" pitchFamily="34"/>
                <a:ea typeface="HG Mincho Light J" pitchFamily="2"/>
                <a:cs typeface="Arial Unicode MS" pitchFamily="2"/>
              </a:defRPr>
            </a:lvl3pPr>
            <a:lvl4pPr marL="1368000" marR="0" lvl="3"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4pPr>
            <a:lvl5pPr marL="1656000" marR="0" lvl="4"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5pPr>
            <a:lvl6pPr marL="1944000" marR="0" lvl="5"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6pPr>
            <a:lvl7pPr marL="2232000" marR="0" lvl="6"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7pPr>
            <a:lvl8pPr marL="2520000" marR="0" lvl="7"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8pPr>
            <a:lvl9pPr marL="2808000" marR="0" lvl="8" indent="-432000" algn="l">
              <a:buClr>
                <a:srgbClr val="99284C"/>
              </a:buClr>
              <a:buSzPct val="75000"/>
              <a:buFont typeface="StarSymbol" pitchFamily="2"/>
              <a:buChar char=""/>
              <a:defRPr lang="en-US" sz="2000" b="0" i="0" u="none" strike="noStrike">
                <a:ln>
                  <a:noFill/>
                </a:ln>
                <a:solidFill>
                  <a:srgbClr val="333333"/>
                </a:solidFill>
                <a:latin typeface="Albany" pitchFamily="34"/>
                <a:ea typeface="HG Mincho Light J" pitchFamily="2"/>
                <a:cs typeface="Arial Unicode MS" pitchFamily="2"/>
              </a:defRPr>
            </a:lvl9pPr>
          </a:lstStyle>
          <a:p>
            <a:endParaRPr sz="2200" dirty="0" smtClean="0">
              <a:solidFill>
                <a:schemeClr val="tx2"/>
              </a:solidFill>
            </a:endParaRPr>
          </a:p>
          <a:p>
            <a:endParaRPr sz="2200" dirty="0">
              <a:solidFill>
                <a:schemeClr val="tx2"/>
              </a:solidFill>
            </a:endParaRPr>
          </a:p>
          <a:p>
            <a:r>
              <a:rPr sz="2200" dirty="0" smtClean="0">
                <a:solidFill>
                  <a:schemeClr val="bg1">
                    <a:lumMod val="85000"/>
                    <a:lumOff val="15000"/>
                  </a:schemeClr>
                </a:solidFill>
              </a:rPr>
              <a:t>It </a:t>
            </a:r>
            <a:r>
              <a:rPr sz="2200" dirty="0">
                <a:solidFill>
                  <a:schemeClr val="bg1">
                    <a:lumMod val="85000"/>
                    <a:lumOff val="15000"/>
                  </a:schemeClr>
                </a:solidFill>
              </a:rPr>
              <a:t>uses "</a:t>
            </a:r>
            <a:r>
              <a:rPr sz="2200" dirty="0">
                <a:solidFill>
                  <a:schemeClr val="bg1">
                    <a:lumMod val="85000"/>
                    <a:lumOff val="15000"/>
                  </a:schemeClr>
                </a:solidFill>
                <a:hlinkClick r:id="rId2"/>
              </a:rPr>
              <a:t>Convention over Configuration</a:t>
            </a:r>
            <a:r>
              <a:rPr sz="2200" dirty="0">
                <a:solidFill>
                  <a:schemeClr val="bg1">
                    <a:lumMod val="85000"/>
                    <a:lumOff val="15000"/>
                  </a:schemeClr>
                </a:solidFill>
              </a:rPr>
              <a:t>" so that by default you don't need to define the tasks you want to do. You don't need to write a "compile", "test", "package", or "clean" step like you would have to in Ant or a </a:t>
            </a:r>
            <a:r>
              <a:rPr sz="2200" dirty="0" err="1">
                <a:solidFill>
                  <a:schemeClr val="bg1">
                    <a:lumMod val="85000"/>
                    <a:lumOff val="15000"/>
                  </a:schemeClr>
                </a:solidFill>
              </a:rPr>
              <a:t>Makefile</a:t>
            </a:r>
            <a:r>
              <a:rPr sz="2200" dirty="0">
                <a:solidFill>
                  <a:schemeClr val="bg1">
                    <a:lumMod val="85000"/>
                    <a:lumOff val="15000"/>
                  </a:schemeClr>
                </a:solidFill>
              </a:rPr>
              <a:t>. Just put the files in the places Maven expects them and it should work off of the bat</a:t>
            </a:r>
            <a:r>
              <a:rPr sz="2200" dirty="0" smtClean="0">
                <a:solidFill>
                  <a:schemeClr val="bg1">
                    <a:lumMod val="85000"/>
                    <a:lumOff val="15000"/>
                  </a:schemeClr>
                </a:solidFill>
              </a:rPr>
              <a:t>.</a:t>
            </a:r>
            <a:endParaRPr sz="2200" dirty="0">
              <a:solidFill>
                <a:schemeClr val="bg1">
                  <a:lumMod val="85000"/>
                  <a:lumOff val="15000"/>
                </a:schemeClr>
              </a:solidFill>
            </a:endParaRPr>
          </a:p>
          <a:p>
            <a:r>
              <a:rPr sz="2200" dirty="0">
                <a:solidFill>
                  <a:schemeClr val="bg1">
                    <a:lumMod val="85000"/>
                    <a:lumOff val="15000"/>
                  </a:schemeClr>
                </a:solidFill>
              </a:rPr>
              <a:t>Maven also has lots of nice plug-ins that you can install that will handle many routine </a:t>
            </a:r>
            <a:r>
              <a:rPr sz="2200" dirty="0" smtClean="0">
                <a:solidFill>
                  <a:schemeClr val="bg1">
                    <a:lumMod val="85000"/>
                    <a:lumOff val="15000"/>
                  </a:schemeClr>
                </a:solidFill>
              </a:rPr>
              <a:t>tasks </a:t>
            </a:r>
          </a:p>
          <a:p>
            <a:r>
              <a:rPr sz="2200" dirty="0" smtClean="0">
                <a:solidFill>
                  <a:schemeClr val="bg1">
                    <a:lumMod val="85000"/>
                    <a:lumOff val="15000"/>
                  </a:schemeClr>
                </a:solidFill>
              </a:rPr>
              <a:t>Just </a:t>
            </a:r>
            <a:r>
              <a:rPr sz="2200" dirty="0">
                <a:solidFill>
                  <a:schemeClr val="bg1">
                    <a:lumMod val="85000"/>
                    <a:lumOff val="15000"/>
                  </a:schemeClr>
                </a:solidFill>
              </a:rPr>
              <a:t>add them to your pom.xml and they will integrate with everything else you want to do</a:t>
            </a:r>
            <a:r>
              <a:rPr sz="2200" dirty="0" smtClean="0">
                <a:solidFill>
                  <a:schemeClr val="bg1">
                    <a:lumMod val="85000"/>
                    <a:lumOff val="15000"/>
                  </a:schemeClr>
                </a:solidFill>
              </a:rPr>
              <a:t>.</a:t>
            </a:r>
          </a:p>
          <a:p>
            <a:endParaRPr sz="2200" dirty="0">
              <a:solidFill>
                <a:schemeClr val="tx2"/>
              </a:solidFill>
            </a:endParaRPr>
          </a:p>
          <a:p>
            <a:endParaRPr sz="2200" dirty="0" smtClean="0"/>
          </a:p>
          <a:p>
            <a:pPr marL="65311" indent="0">
              <a:buNone/>
            </a:pPr>
            <a:endParaRPr sz="2200" dirty="0"/>
          </a:p>
        </p:txBody>
      </p:sp>
    </p:spTree>
    <p:extLst>
      <p:ext uri="{BB962C8B-B14F-4D97-AF65-F5344CB8AC3E}">
        <p14:creationId xmlns:p14="http://schemas.microsoft.com/office/powerpoint/2010/main" xmlns="" val="13771202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10891"/>
            <a:ext cx="9064800" cy="67471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629207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200" y="0"/>
            <a:ext cx="90648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617745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0"/>
            <a:ext cx="9143999"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032705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26679"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479441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200" y="110892"/>
            <a:ext cx="9064800" cy="6636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6898448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74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5554088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200" y="-1"/>
            <a:ext cx="8985600" cy="674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546958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techhive.com/images/idge/imported/article/jvw/2005/12/jw-1205-maven2-100156414-orig.gif"/>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3040" y="940418"/>
            <a:ext cx="8017920" cy="546105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1"/>
          <p:cNvSpPr txBox="1">
            <a:spLocks/>
          </p:cNvSpPr>
          <p:nvPr/>
        </p:nvSpPr>
        <p:spPr>
          <a:xfrm>
            <a:off x="23904" y="8740"/>
            <a:ext cx="7808165" cy="1145009"/>
          </a:xfrm>
          <a:prstGeom prst="rect">
            <a:avLst/>
          </a:prstGeom>
          <a:noFill/>
          <a:ln>
            <a:noFill/>
          </a:ln>
        </p:spPr>
        <p:txBody>
          <a:bodyPr lIns="0" tIns="0" rIns="0" bIns="0" anchor="ctr"/>
          <a:lstStyle>
            <a:defPPr lvl="0">
              <a:buClr>
                <a:srgbClr val="000000"/>
              </a:buClr>
              <a:buSzPct val="45000"/>
              <a:buFont typeface="StarSymbol"/>
              <a:buNone/>
              <a:defRPr/>
            </a:defPPr>
            <a:lvl1pPr lvl="0" algn="ctr" rtl="0" hangingPunct="0">
              <a:buClr>
                <a:srgbClr val="000000"/>
              </a:buClr>
              <a:buSzPct val="45000"/>
              <a:buFont typeface="StarSymbol"/>
              <a:buChar char=""/>
              <a:tabLst/>
              <a:defRPr lang="en-US" sz="4000" b="1" i="1" u="none" strike="noStrike">
                <a:ln>
                  <a:noFill/>
                </a:ln>
                <a:solidFill>
                  <a:srgbClr val="99284C"/>
                </a:solidFill>
                <a:latin typeface="Albany" pitchFamily="34"/>
                <a:cs typeface="Arial Unicode MS" pitchFamily="2"/>
              </a:defRPr>
            </a:lvl1pPr>
            <a:lvl2pPr lvl="1">
              <a:buClr>
                <a:srgbClr val="000000"/>
              </a:buClr>
              <a:buSzPct val="45000"/>
              <a:buFont typeface="StarSymbol"/>
              <a:buChar char=""/>
              <a:defRPr/>
            </a:lvl2pPr>
            <a:lvl3pPr lvl="2">
              <a:buClr>
                <a:srgbClr val="000000"/>
              </a:buClr>
              <a:buSzPct val="45000"/>
              <a:buFont typeface="StarSymbol"/>
              <a:buChar char=""/>
              <a:defRPr/>
            </a:lvl3pPr>
            <a:lvl4pPr lvl="3">
              <a:buClr>
                <a:srgbClr val="000000"/>
              </a:buClr>
              <a:buSzPct val="45000"/>
              <a:buFont typeface="StarSymbol"/>
              <a:buChar char=""/>
              <a:defRPr/>
            </a:lvl4pPr>
            <a:lvl5pPr lvl="4">
              <a:buClr>
                <a:srgbClr val="000000"/>
              </a:buClr>
              <a:buSzPct val="45000"/>
              <a:buFont typeface="StarSymbol"/>
              <a:buChar char=""/>
              <a:defRPr/>
            </a:lvl5pPr>
            <a:lvl6pPr lvl="5">
              <a:buClr>
                <a:srgbClr val="000000"/>
              </a:buClr>
              <a:buSzPct val="45000"/>
              <a:buFont typeface="StarSymbol"/>
              <a:buChar char=""/>
              <a:defRPr/>
            </a:lvl6pPr>
            <a:lvl7pPr lvl="6">
              <a:buClr>
                <a:srgbClr val="000000"/>
              </a:buClr>
              <a:buSzPct val="45000"/>
              <a:buFont typeface="StarSymbol"/>
              <a:buChar char=""/>
              <a:defRPr/>
            </a:lvl7pPr>
            <a:lvl8pPr lvl="7">
              <a:buClr>
                <a:srgbClr val="000000"/>
              </a:buClr>
              <a:buSzPct val="45000"/>
              <a:buFont typeface="StarSymbol"/>
              <a:buChar char=""/>
              <a:defRPr/>
            </a:lvl8pPr>
            <a:lvl9pPr lvl="8">
              <a:buClr>
                <a:srgbClr val="000000"/>
              </a:buClr>
              <a:buSzPct val="45000"/>
              <a:buFont typeface="StarSymbol"/>
              <a:buChar char=""/>
              <a:defRPr/>
            </a:lvl9pPr>
          </a:lstStyle>
          <a:p>
            <a:pPr>
              <a:buFont typeface="StarSymbol"/>
              <a:buNone/>
            </a:pPr>
            <a:r>
              <a:rPr sz="5400" b="0" dirty="0" smtClean="0">
                <a:solidFill>
                  <a:schemeClr val="bg2">
                    <a:lumMod val="50000"/>
                  </a:schemeClr>
                </a:solidFill>
                <a:latin typeface="Plantagenet Cherokee" pitchFamily="18" charset="0"/>
              </a:rPr>
              <a:t>Maven Plugin </a:t>
            </a:r>
            <a:endParaRPr sz="5400" b="0" dirty="0">
              <a:solidFill>
                <a:schemeClr val="bg2">
                  <a:lumMod val="50000"/>
                </a:schemeClr>
              </a:solidFill>
              <a:latin typeface="Plantagenet Cherokee" pitchFamily="18" charset="0"/>
            </a:endParaRPr>
          </a:p>
        </p:txBody>
      </p:sp>
    </p:spTree>
    <p:extLst>
      <p:ext uri="{BB962C8B-B14F-4D97-AF65-F5344CB8AC3E}">
        <p14:creationId xmlns:p14="http://schemas.microsoft.com/office/powerpoint/2010/main" xmlns="" val="2287231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packtpub.com/sites/default/files/video_screenshots/6665OS_01_Maven%20Default%20Life%20Cycle_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4745"/>
            <a:ext cx="9144000" cy="70927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664227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3972</Words>
  <Application>Microsoft Office PowerPoint</Application>
  <PresentationFormat>On-screen Show (4:3)</PresentationFormat>
  <Paragraphs>599</Paragraphs>
  <Slides>128</Slides>
  <Notes>83</Notes>
  <HiddenSlides>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128</vt:i4>
      </vt:variant>
    </vt:vector>
  </HeadingPairs>
  <TitlesOfParts>
    <vt:vector size="130" baseType="lpstr">
      <vt:lpstr>Office Theme</vt:lpstr>
      <vt:lpstr>Document</vt:lpstr>
      <vt:lpstr>What is DevOps?</vt:lpstr>
      <vt:lpstr>History of DevOps</vt:lpstr>
      <vt:lpstr>                                                                                            DevOps Definitions </vt:lpstr>
      <vt:lpstr>Why DevOps</vt:lpstr>
      <vt:lpstr>What is DevOps(Diagramatic)</vt:lpstr>
      <vt:lpstr>Current Challenges in IT Industry</vt:lpstr>
      <vt:lpstr>DevOps Architecture</vt:lpstr>
      <vt:lpstr>Pre-requisite to learn DevOps</vt:lpstr>
      <vt:lpstr>Tools that are involved in  DevOps </vt:lpstr>
      <vt:lpstr>Unix Introduction </vt:lpstr>
      <vt:lpstr>What is Unix? </vt:lpstr>
      <vt:lpstr>Types of Unix </vt:lpstr>
      <vt:lpstr>Unix Operating System</vt:lpstr>
      <vt:lpstr>Unix OS -contd..</vt:lpstr>
      <vt:lpstr>Unix OS contd...</vt:lpstr>
      <vt:lpstr>Unix Architecture</vt:lpstr>
      <vt:lpstr>Unix Shell- Useful commands</vt:lpstr>
      <vt:lpstr>Unix Shell- Useful commands</vt:lpstr>
      <vt:lpstr>Introduction to Linux operating system</vt:lpstr>
      <vt:lpstr>Linux Admin Commands</vt:lpstr>
      <vt:lpstr>Linux Admin Commands Contd..</vt:lpstr>
      <vt:lpstr>Linux Admin Commands contd..</vt:lpstr>
      <vt:lpstr>Linux Admin Commands contd..</vt:lpstr>
      <vt:lpstr>Linux commands contd..</vt:lpstr>
      <vt:lpstr>Slide 25</vt:lpstr>
      <vt:lpstr>Cloud Computing--Agenda</vt:lpstr>
      <vt:lpstr>What is Cloud Computing?  </vt:lpstr>
      <vt:lpstr>History </vt:lpstr>
      <vt:lpstr>Cloud Components </vt:lpstr>
      <vt:lpstr>DataCenters </vt:lpstr>
      <vt:lpstr>Distributed servers</vt:lpstr>
      <vt:lpstr>Central Server</vt:lpstr>
      <vt:lpstr>Service Models-SaaS </vt:lpstr>
      <vt:lpstr>Service Model-PaaS</vt:lpstr>
      <vt:lpstr>Service Model-IaaS</vt:lpstr>
      <vt:lpstr>                    Deployment of Cloud service </vt:lpstr>
      <vt:lpstr>What is Cloud Computing?  </vt:lpstr>
      <vt:lpstr>Cloud Computing</vt:lpstr>
      <vt:lpstr>Cloud Computing Advantages</vt:lpstr>
      <vt:lpstr>Git(Version control System)</vt:lpstr>
      <vt:lpstr>Slide 41</vt:lpstr>
      <vt:lpstr>Slide 42</vt:lpstr>
      <vt:lpstr>Slide 43</vt:lpstr>
      <vt:lpstr>Slide 44</vt:lpstr>
      <vt:lpstr>Slide 45</vt:lpstr>
      <vt:lpstr>Slide 46</vt:lpstr>
      <vt:lpstr>What is DevOps?</vt:lpstr>
      <vt:lpstr>History of DevOps</vt:lpstr>
      <vt:lpstr>                                                                                            DevOps Definitions </vt:lpstr>
      <vt:lpstr>Why DevOps</vt:lpstr>
      <vt:lpstr>What is DevOps(Diagramatic)</vt:lpstr>
      <vt:lpstr>Current Challenges in IT Industry</vt:lpstr>
      <vt:lpstr>DevOps Architecture</vt:lpstr>
      <vt:lpstr>Pre-requisite to learn DevOps</vt:lpstr>
      <vt:lpstr>Tools that are involved in  DevOps </vt:lpstr>
      <vt:lpstr>DevOps Opportunities</vt:lpstr>
      <vt:lpstr>Unix Introduction </vt:lpstr>
      <vt:lpstr>What is Unix? </vt:lpstr>
      <vt:lpstr>Types of Unix </vt:lpstr>
      <vt:lpstr>Unix Operating System</vt:lpstr>
      <vt:lpstr>Unix OS -contd..</vt:lpstr>
      <vt:lpstr>Unix OS contd...</vt:lpstr>
      <vt:lpstr>Unix Architecture</vt:lpstr>
      <vt:lpstr>Unix Shell- Useful commands</vt:lpstr>
      <vt:lpstr>Unix Shell- Useful commands</vt:lpstr>
      <vt:lpstr>Introduction to Linux operating system</vt:lpstr>
      <vt:lpstr>Linux Admin Commands</vt:lpstr>
      <vt:lpstr>Linux Admin Commands Contd..</vt:lpstr>
      <vt:lpstr>Linux Admin Commands contd..</vt:lpstr>
      <vt:lpstr>Linux Admin Commands contd..</vt:lpstr>
      <vt:lpstr>Linux commands contd..</vt:lpstr>
      <vt:lpstr>Slide 72</vt:lpstr>
      <vt:lpstr>Slide 73</vt:lpstr>
      <vt:lpstr>Cloud Computing--Agenda</vt:lpstr>
      <vt:lpstr>What is Cloud Computing?  </vt:lpstr>
      <vt:lpstr>History </vt:lpstr>
      <vt:lpstr>Cloud Components </vt:lpstr>
      <vt:lpstr>Clients </vt:lpstr>
      <vt:lpstr>DataCenters </vt:lpstr>
      <vt:lpstr>Distributed servers</vt:lpstr>
      <vt:lpstr>Central Server</vt:lpstr>
      <vt:lpstr>Service Models-SaaS </vt:lpstr>
      <vt:lpstr>Service Model-PaaS</vt:lpstr>
      <vt:lpstr>Service Model-IaaS</vt:lpstr>
      <vt:lpstr>                    Deployment of Cloud service </vt:lpstr>
      <vt:lpstr>What is Cloud Computing?  </vt:lpstr>
      <vt:lpstr>Cloud Computing</vt:lpstr>
      <vt:lpstr>Cloud Computing Advantages</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CONTINUOUS INTEGRATION</vt:lpstr>
      <vt:lpstr>CONTINUOUS INTEGRATION</vt:lpstr>
      <vt:lpstr>Git(Version control System)</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DevOps?</dc:title>
  <dc:creator>Samuel</dc:creator>
  <cp:lastModifiedBy>Samuel</cp:lastModifiedBy>
  <cp:revision>2</cp:revision>
  <dcterms:created xsi:type="dcterms:W3CDTF">2006-08-16T00:00:00Z</dcterms:created>
  <dcterms:modified xsi:type="dcterms:W3CDTF">2016-03-24T03:44:32Z</dcterms:modified>
</cp:coreProperties>
</file>